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raunces Extra Bold"/>
      <p:regular r:id="rId17"/>
    </p:embeddedFont>
    <p:embeddedFont>
      <p:font typeface="Fraunces Extra Bold"/>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45462"/>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AI Hospital Receptionist System</a:t>
            </a:r>
            <a:endParaRPr lang="en-US" sz="445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A Full-Stack AI-Based Healthcare Application</a:t>
            </a:r>
            <a:endParaRPr lang="en-US" sz="175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Shubham Dubey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4748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Thank You</a:t>
            </a:r>
            <a:endParaRPr lang="en-US" sz="4450" dirty="0"/>
          </a:p>
        </p:txBody>
      </p:sp>
      <p:sp>
        <p:nvSpPr>
          <p:cNvPr id="4" name="Text 1"/>
          <p:cNvSpPr/>
          <p:nvPr/>
        </p:nvSpPr>
        <p:spPr>
          <a:xfrm>
            <a:off x="6280190" y="3023235"/>
            <a:ext cx="2122765" cy="425291"/>
          </a:xfrm>
          <a:prstGeom prst="rect">
            <a:avLst/>
          </a:prstGeom>
          <a:noFill/>
          <a:ln/>
        </p:spPr>
        <p:txBody>
          <a:bodyPr wrap="none" lIns="0" tIns="0" rIns="0" bIns="0" rtlCol="0" anchor="t"/>
          <a:lstStyle/>
          <a:p>
            <a:pPr algn="l" indent="0" marL="0">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Questions?</a:t>
            </a:r>
            <a:endParaRPr lang="en-US" sz="2650" dirty="0"/>
          </a:p>
        </p:txBody>
      </p:sp>
      <p:sp>
        <p:nvSpPr>
          <p:cNvPr id="5" name="Text 2"/>
          <p:cNvSpPr/>
          <p:nvPr/>
        </p:nvSpPr>
        <p:spPr>
          <a:xfrm>
            <a:off x="6280190" y="3675340"/>
            <a:ext cx="2122765" cy="217741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I welcome your feedback and enquiries about the AI Hospital Receptionist System.</a:t>
            </a:r>
            <a:endParaRPr lang="en-US" sz="1750" dirty="0"/>
          </a:p>
        </p:txBody>
      </p:sp>
      <p:sp>
        <p:nvSpPr>
          <p:cNvPr id="6" name="Text 3"/>
          <p:cNvSpPr/>
          <p:nvPr/>
        </p:nvSpPr>
        <p:spPr>
          <a:xfrm>
            <a:off x="8963978" y="3023235"/>
            <a:ext cx="2122765" cy="850583"/>
          </a:xfrm>
          <a:prstGeom prst="rect">
            <a:avLst/>
          </a:prstGeom>
          <a:noFill/>
          <a:ln/>
        </p:spPr>
        <p:txBody>
          <a:bodyPr wrap="square" lIns="0" tIns="0" rIns="0" bIns="0" rtlCol="0" anchor="t"/>
          <a:lstStyle/>
          <a:p>
            <a:pPr algn="l" indent="0" marL="0">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Future Scope</a:t>
            </a:r>
            <a:endParaRPr lang="en-US" sz="2650" dirty="0"/>
          </a:p>
        </p:txBody>
      </p:sp>
      <p:sp>
        <p:nvSpPr>
          <p:cNvPr id="7" name="Text 4"/>
          <p:cNvSpPr/>
          <p:nvPr/>
        </p:nvSpPr>
        <p:spPr>
          <a:xfrm>
            <a:off x="8963978" y="4100632"/>
            <a:ext cx="2122765" cy="217741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Multi-language support, voice interface integration, and predictive analytics capabilities.</a:t>
            </a:r>
            <a:endParaRPr lang="en-US" sz="1750" dirty="0"/>
          </a:p>
        </p:txBody>
      </p:sp>
      <p:sp>
        <p:nvSpPr>
          <p:cNvPr id="8" name="Text 5"/>
          <p:cNvSpPr/>
          <p:nvPr/>
        </p:nvSpPr>
        <p:spPr>
          <a:xfrm>
            <a:off x="11647765" y="3023235"/>
            <a:ext cx="2203847" cy="425291"/>
          </a:xfrm>
          <a:prstGeom prst="rect">
            <a:avLst/>
          </a:prstGeom>
          <a:noFill/>
          <a:ln/>
        </p:spPr>
        <p:txBody>
          <a:bodyPr wrap="none" lIns="0" tIns="0" rIns="0" bIns="0" rtlCol="0" anchor="t"/>
          <a:lstStyle/>
          <a:p>
            <a:pPr algn="l" indent="0" marL="0">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Contact</a:t>
            </a:r>
            <a:endParaRPr lang="en-US" sz="2650" dirty="0"/>
          </a:p>
        </p:txBody>
      </p:sp>
      <p:sp>
        <p:nvSpPr>
          <p:cNvPr id="9" name="Text 6"/>
          <p:cNvSpPr/>
          <p:nvPr/>
        </p:nvSpPr>
        <p:spPr>
          <a:xfrm>
            <a:off x="11647765" y="3675340"/>
            <a:ext cx="2203847" cy="362903"/>
          </a:xfrm>
          <a:prstGeom prst="rect">
            <a:avLst/>
          </a:prstGeom>
          <a:noFill/>
          <a:ln/>
        </p:spPr>
        <p:txBody>
          <a:bodyPr wrap="none" lIns="0" tIns="0" rIns="0" bIns="0" rtlCol="0" anchor="t"/>
          <a:lstStyle/>
          <a:p>
            <a:pPr algn="l" indent="0" marL="0">
              <a:lnSpc>
                <a:spcPts val="2850"/>
              </a:lnSpc>
              <a:buNone/>
            </a:pPr>
            <a:r>
              <a:rPr lang="en-US" sz="1750" b="1" dirty="0">
                <a:solidFill>
                  <a:srgbClr val="405449"/>
                </a:solidFill>
                <a:latin typeface="Nobile" pitchFamily="34" charset="0"/>
                <a:ea typeface="Nobile" pitchFamily="34" charset="-122"/>
                <a:cs typeface="Nobile" pitchFamily="34" charset="-120"/>
              </a:rPr>
              <a:t>Shubham Dubey</a:t>
            </a:r>
            <a:endParaRPr lang="en-US" sz="1750" dirty="0"/>
          </a:p>
        </p:txBody>
      </p:sp>
      <p:sp>
        <p:nvSpPr>
          <p:cNvPr id="10" name="Text 7"/>
          <p:cNvSpPr/>
          <p:nvPr/>
        </p:nvSpPr>
        <p:spPr>
          <a:xfrm>
            <a:off x="11647765" y="4242316"/>
            <a:ext cx="2203847"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Available for discussion and demonstration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2069902" y="475774"/>
            <a:ext cx="1232178" cy="311468"/>
          </a:xfrm>
          <a:prstGeom prst="roundRect">
            <a:avLst>
              <a:gd name="adj" fmla="val 38341"/>
            </a:avLst>
          </a:prstGeom>
          <a:solidFill>
            <a:srgbClr val="DDEEE0"/>
          </a:solidFill>
          <a:ln/>
        </p:spPr>
      </p:sp>
      <p:sp>
        <p:nvSpPr>
          <p:cNvPr id="3" name="Text 1"/>
          <p:cNvSpPr/>
          <p:nvPr/>
        </p:nvSpPr>
        <p:spPr>
          <a:xfrm>
            <a:off x="2169319" y="525423"/>
            <a:ext cx="1033343" cy="212169"/>
          </a:xfrm>
          <a:prstGeom prst="rect">
            <a:avLst/>
          </a:prstGeom>
          <a:noFill/>
          <a:ln/>
        </p:spPr>
        <p:txBody>
          <a:bodyPr wrap="none" lIns="0" tIns="0" rIns="0" bIns="0" rtlCol="0" anchor="t"/>
          <a:lstStyle/>
          <a:p>
            <a:pPr algn="l" indent="0" marL="0">
              <a:lnSpc>
                <a:spcPts val="1650"/>
              </a:lnSpc>
              <a:buNone/>
            </a:pPr>
            <a:r>
              <a:rPr lang="en-US" sz="1000" dirty="0">
                <a:solidFill>
                  <a:srgbClr val="405449"/>
                </a:solidFill>
                <a:latin typeface="Nobile" pitchFamily="34" charset="0"/>
                <a:ea typeface="Nobile" pitchFamily="34" charset="-122"/>
                <a:cs typeface="Nobile" pitchFamily="34" charset="-120"/>
              </a:rPr>
              <a:t>INTRODUCTION</a:t>
            </a:r>
            <a:endParaRPr lang="en-US" sz="1000" dirty="0"/>
          </a:p>
        </p:txBody>
      </p:sp>
      <p:sp>
        <p:nvSpPr>
          <p:cNvPr id="4" name="Text 2"/>
          <p:cNvSpPr/>
          <p:nvPr/>
        </p:nvSpPr>
        <p:spPr>
          <a:xfrm>
            <a:off x="2069902" y="853559"/>
            <a:ext cx="9642872" cy="518279"/>
          </a:xfrm>
          <a:prstGeom prst="rect">
            <a:avLst/>
          </a:prstGeom>
          <a:noFill/>
          <a:ln/>
        </p:spPr>
        <p:txBody>
          <a:bodyPr wrap="none" lIns="0" tIns="0" rIns="0" bIns="0" rtlCol="0" anchor="t"/>
          <a:lstStyle/>
          <a:p>
            <a:pPr algn="l" indent="0" marL="0">
              <a:lnSpc>
                <a:spcPts val="4050"/>
              </a:lnSpc>
              <a:buNone/>
            </a:pPr>
            <a:r>
              <a:rPr lang="en-US" sz="3250" b="1" dirty="0">
                <a:solidFill>
                  <a:srgbClr val="3B4540"/>
                </a:solidFill>
                <a:latin typeface="Fraunces Extra Bold" pitchFamily="34" charset="0"/>
                <a:ea typeface="Fraunces Extra Bold" pitchFamily="34" charset="-122"/>
                <a:cs typeface="Fraunces Extra Bold" pitchFamily="34" charset="-120"/>
              </a:rPr>
              <a:t>Transforming Hospital Reception Through AI</a:t>
            </a:r>
            <a:endParaRPr lang="en-US" sz="3250" dirty="0"/>
          </a:p>
        </p:txBody>
      </p:sp>
      <p:sp>
        <p:nvSpPr>
          <p:cNvPr id="5" name="Text 3"/>
          <p:cNvSpPr/>
          <p:nvPr/>
        </p:nvSpPr>
        <p:spPr>
          <a:xfrm>
            <a:off x="2069902" y="1769745"/>
            <a:ext cx="5043011" cy="1326356"/>
          </a:xfrm>
          <a:prstGeom prst="rect">
            <a:avLst/>
          </a:prstGeom>
          <a:noFill/>
          <a:ln/>
        </p:spPr>
        <p:txBody>
          <a:bodyPr wrap="square" lIns="0" tIns="0" rIns="0" bIns="0" rtlCol="0" anchor="t"/>
          <a:lstStyle/>
          <a:p>
            <a:pPr algn="l" indent="0" marL="0">
              <a:lnSpc>
                <a:spcPts val="2050"/>
              </a:lnSpc>
              <a:buNone/>
            </a:pPr>
            <a:r>
              <a:rPr lang="en-US" sz="1300" dirty="0">
                <a:solidFill>
                  <a:srgbClr val="405449"/>
                </a:solidFill>
                <a:latin typeface="Nobile" pitchFamily="34" charset="0"/>
                <a:ea typeface="Nobile" pitchFamily="34" charset="-122"/>
                <a:cs typeface="Nobile" pitchFamily="34" charset="-120"/>
              </a:rPr>
              <a:t>Hospital reception desks face overwhelming patient volumes daily, creating bottlenecks that affect the entire healthcare delivery system. Manual registration processes lead to significant delays, particularly during peak hours when patients need care most urgently.</a:t>
            </a:r>
            <a:endParaRPr lang="en-US" sz="1300" dirty="0"/>
          </a:p>
        </p:txBody>
      </p:sp>
      <p:sp>
        <p:nvSpPr>
          <p:cNvPr id="6" name="Text 4"/>
          <p:cNvSpPr/>
          <p:nvPr/>
        </p:nvSpPr>
        <p:spPr>
          <a:xfrm>
            <a:off x="2069902" y="3245287"/>
            <a:ext cx="5043011" cy="795814"/>
          </a:xfrm>
          <a:prstGeom prst="rect">
            <a:avLst/>
          </a:prstGeom>
          <a:noFill/>
          <a:ln/>
        </p:spPr>
        <p:txBody>
          <a:bodyPr wrap="square" lIns="0" tIns="0" rIns="0" bIns="0" rtlCol="0" anchor="t"/>
          <a:lstStyle/>
          <a:p>
            <a:pPr algn="l" indent="0" marL="0">
              <a:lnSpc>
                <a:spcPts val="2050"/>
              </a:lnSpc>
              <a:buNone/>
            </a:pPr>
            <a:r>
              <a:rPr lang="en-US" sz="1300" dirty="0">
                <a:solidFill>
                  <a:srgbClr val="405449"/>
                </a:solidFill>
                <a:latin typeface="Nobile" pitchFamily="34" charset="0"/>
                <a:ea typeface="Nobile" pitchFamily="34" charset="-122"/>
                <a:cs typeface="Nobile" pitchFamily="34" charset="-120"/>
              </a:rPr>
              <a:t>Artificial intelligence offers a transformative solution by automating patient interactions whilst maintaining the personalised care patients expect.</a:t>
            </a:r>
            <a:endParaRPr lang="en-US" sz="1300" dirty="0"/>
          </a:p>
        </p:txBody>
      </p:sp>
      <p:pic>
        <p:nvPicPr>
          <p:cNvPr id="7" name="Image 0" descr="preencoded.png">    </p:cNvPr>
          <p:cNvPicPr>
            <a:picLocks noChangeAspect="1"/>
          </p:cNvPicPr>
          <p:nvPr/>
        </p:nvPicPr>
        <p:blipFill>
          <a:blip r:embed="rId1"/>
          <a:stretch>
            <a:fillRect/>
          </a:stretch>
        </p:blipFill>
        <p:spPr>
          <a:xfrm>
            <a:off x="7525107" y="1807131"/>
            <a:ext cx="5043011" cy="5043011"/>
          </a:xfrm>
          <a:prstGeom prst="rect">
            <a:avLst/>
          </a:prstGeom>
        </p:spPr>
      </p:pic>
      <p:sp>
        <p:nvSpPr>
          <p:cNvPr id="8" name="Text 5"/>
          <p:cNvSpPr/>
          <p:nvPr/>
        </p:nvSpPr>
        <p:spPr>
          <a:xfrm>
            <a:off x="2069902" y="7223284"/>
            <a:ext cx="10490597" cy="530543"/>
          </a:xfrm>
          <a:prstGeom prst="rect">
            <a:avLst/>
          </a:prstGeom>
          <a:noFill/>
          <a:ln/>
        </p:spPr>
        <p:txBody>
          <a:bodyPr wrap="square" lIns="0" tIns="0" rIns="0" bIns="0" rtlCol="0" anchor="t"/>
          <a:lstStyle/>
          <a:p>
            <a:pPr algn="l" indent="0" marL="0">
              <a:lnSpc>
                <a:spcPts val="2050"/>
              </a:lnSpc>
              <a:buNone/>
            </a:pPr>
            <a:r>
              <a:rPr lang="en-US" sz="1300" dirty="0">
                <a:solidFill>
                  <a:srgbClr val="405449"/>
                </a:solidFill>
                <a:latin typeface="Nobile" pitchFamily="34" charset="0"/>
                <a:ea typeface="Nobile" pitchFamily="34" charset="-122"/>
                <a:cs typeface="Nobile" pitchFamily="34" charset="-120"/>
              </a:rPr>
              <a:t>This project introduces an innovative AI-based receptionist system designed to streamline patient intake, reduce administrative burden, and enhance the overall hospital experience.</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51403" y="759143"/>
            <a:ext cx="2179915" cy="418624"/>
          </a:xfrm>
          <a:prstGeom prst="roundRect">
            <a:avLst>
              <a:gd name="adj" fmla="val 36927"/>
            </a:avLst>
          </a:prstGeom>
          <a:noFill/>
          <a:ln w="7620">
            <a:solidFill>
              <a:srgbClr val="438951"/>
            </a:solidFill>
            <a:prstDash val="solid"/>
          </a:ln>
        </p:spPr>
      </p:sp>
      <p:sp>
        <p:nvSpPr>
          <p:cNvPr id="3" name="Text 1"/>
          <p:cNvSpPr/>
          <p:nvPr/>
        </p:nvSpPr>
        <p:spPr>
          <a:xfrm>
            <a:off x="887730" y="831056"/>
            <a:ext cx="1907262" cy="274796"/>
          </a:xfrm>
          <a:prstGeom prst="rect">
            <a:avLst/>
          </a:prstGeom>
          <a:noFill/>
          <a:ln/>
        </p:spPr>
        <p:txBody>
          <a:bodyPr wrap="none" lIns="0" tIns="0" rIns="0" bIns="0" rtlCol="0" anchor="t"/>
          <a:lstStyle/>
          <a:p>
            <a:pPr algn="l" indent="0" marL="0">
              <a:lnSpc>
                <a:spcPts val="2150"/>
              </a:lnSpc>
              <a:buNone/>
            </a:pPr>
            <a:r>
              <a:rPr lang="en-US" sz="1350" dirty="0">
                <a:solidFill>
                  <a:srgbClr val="438951"/>
                </a:solidFill>
                <a:latin typeface="Nobile" pitchFamily="34" charset="0"/>
                <a:ea typeface="Nobile" pitchFamily="34" charset="-122"/>
                <a:cs typeface="Nobile" pitchFamily="34" charset="-120"/>
              </a:rPr>
              <a:t>PROBLEM STATEMENT</a:t>
            </a:r>
            <a:endParaRPr lang="en-US" sz="1350" dirty="0"/>
          </a:p>
        </p:txBody>
      </p:sp>
      <p:sp>
        <p:nvSpPr>
          <p:cNvPr id="4" name="Text 2"/>
          <p:cNvSpPr/>
          <p:nvPr/>
        </p:nvSpPr>
        <p:spPr>
          <a:xfrm>
            <a:off x="751403" y="1263610"/>
            <a:ext cx="11149608" cy="670917"/>
          </a:xfrm>
          <a:prstGeom prst="rect">
            <a:avLst/>
          </a:prstGeom>
          <a:noFill/>
          <a:ln/>
        </p:spPr>
        <p:txBody>
          <a:bodyPr wrap="none" lIns="0" tIns="0" rIns="0" bIns="0" rtlCol="0" anchor="t"/>
          <a:lstStyle/>
          <a:p>
            <a:pPr algn="l" indent="0" marL="0">
              <a:lnSpc>
                <a:spcPts val="5250"/>
              </a:lnSpc>
              <a:buNone/>
            </a:pPr>
            <a:r>
              <a:rPr lang="en-US" sz="4200" b="1" dirty="0">
                <a:solidFill>
                  <a:srgbClr val="3B4540"/>
                </a:solidFill>
                <a:latin typeface="Fraunces Extra Bold" pitchFamily="34" charset="0"/>
                <a:ea typeface="Fraunces Extra Bold" pitchFamily="34" charset="-122"/>
                <a:cs typeface="Fraunces Extra Bold" pitchFamily="34" charset="-120"/>
              </a:rPr>
              <a:t>Critical Challenges in Hospital Reception</a:t>
            </a:r>
            <a:endParaRPr lang="en-US" sz="4200" dirty="0"/>
          </a:p>
        </p:txBody>
      </p:sp>
      <p:sp>
        <p:nvSpPr>
          <p:cNvPr id="5" name="Shape 3"/>
          <p:cNvSpPr/>
          <p:nvPr/>
        </p:nvSpPr>
        <p:spPr>
          <a:xfrm>
            <a:off x="751403" y="2256473"/>
            <a:ext cx="6456402" cy="2671286"/>
          </a:xfrm>
          <a:prstGeom prst="roundRect">
            <a:avLst>
              <a:gd name="adj" fmla="val 5477"/>
            </a:avLst>
          </a:prstGeom>
          <a:solidFill>
            <a:srgbClr val="FAFFFA"/>
          </a:solidFill>
          <a:ln w="30480">
            <a:solidFill>
              <a:srgbClr val="CED9CE"/>
            </a:solidFill>
            <a:prstDash val="solid"/>
          </a:ln>
        </p:spPr>
      </p:sp>
      <p:sp>
        <p:nvSpPr>
          <p:cNvPr id="6" name="Shape 4"/>
          <p:cNvSpPr/>
          <p:nvPr/>
        </p:nvSpPr>
        <p:spPr>
          <a:xfrm>
            <a:off x="720923" y="2256473"/>
            <a:ext cx="121920" cy="2671286"/>
          </a:xfrm>
          <a:prstGeom prst="roundRect">
            <a:avLst>
              <a:gd name="adj" fmla="val 158490"/>
            </a:avLst>
          </a:prstGeom>
          <a:solidFill>
            <a:srgbClr val="438951"/>
          </a:solidFill>
          <a:ln/>
        </p:spPr>
      </p:sp>
      <p:sp>
        <p:nvSpPr>
          <p:cNvPr id="7" name="Text 5"/>
          <p:cNvSpPr/>
          <p:nvPr/>
        </p:nvSpPr>
        <p:spPr>
          <a:xfrm>
            <a:off x="1087993" y="2501622"/>
            <a:ext cx="3129082" cy="335399"/>
          </a:xfrm>
          <a:prstGeom prst="rect">
            <a:avLst/>
          </a:prstGeom>
          <a:noFill/>
          <a:ln/>
        </p:spPr>
        <p:txBody>
          <a:bodyPr wrap="none" lIns="0" tIns="0" rIns="0" bIns="0" rtlCol="0" anchor="t"/>
          <a:lstStyle/>
          <a:p>
            <a:pPr algn="l" indent="0" marL="0">
              <a:lnSpc>
                <a:spcPts val="2600"/>
              </a:lnSpc>
              <a:buNone/>
            </a:pPr>
            <a:r>
              <a:rPr lang="en-US" sz="2100" b="1" dirty="0">
                <a:solidFill>
                  <a:srgbClr val="405449"/>
                </a:solidFill>
                <a:latin typeface="Fraunces Extra Bold" pitchFamily="34" charset="0"/>
                <a:ea typeface="Fraunces Extra Bold" pitchFamily="34" charset="-122"/>
                <a:cs typeface="Fraunces Extra Bold" pitchFamily="34" charset="-120"/>
              </a:rPr>
              <a:t>Extensive Queue Times</a:t>
            </a:r>
            <a:endParaRPr lang="en-US" sz="2100" dirty="0"/>
          </a:p>
        </p:txBody>
      </p:sp>
      <p:sp>
        <p:nvSpPr>
          <p:cNvPr id="8" name="Text 6"/>
          <p:cNvSpPr/>
          <p:nvPr/>
        </p:nvSpPr>
        <p:spPr>
          <a:xfrm>
            <a:off x="1087993" y="2965728"/>
            <a:ext cx="5874663" cy="1716881"/>
          </a:xfrm>
          <a:prstGeom prst="rect">
            <a:avLst/>
          </a:prstGeom>
          <a:noFill/>
          <a:ln/>
        </p:spPr>
        <p:txBody>
          <a:bodyPr wrap="square" lIns="0" tIns="0" rIns="0" bIns="0" rtlCol="0" anchor="t"/>
          <a:lstStyle/>
          <a:p>
            <a:pPr algn="l" indent="0" marL="0">
              <a:lnSpc>
                <a:spcPts val="2700"/>
              </a:lnSpc>
              <a:buNone/>
            </a:pPr>
            <a:r>
              <a:rPr lang="en-US" sz="1650" dirty="0">
                <a:solidFill>
                  <a:srgbClr val="405449"/>
                </a:solidFill>
                <a:latin typeface="Nobile" pitchFamily="34" charset="0"/>
                <a:ea typeface="Nobile" pitchFamily="34" charset="-122"/>
                <a:cs typeface="Nobile" pitchFamily="34" charset="-120"/>
              </a:rPr>
              <a:t>Patients experience prolonged waiting periods at reception desks, leading to frustration and delayed treatment. Peak hours can see queues extending beyond reasonable limits, particularly affecting vulnerable populations.</a:t>
            </a:r>
            <a:endParaRPr lang="en-US" sz="1650" dirty="0"/>
          </a:p>
        </p:txBody>
      </p:sp>
      <p:sp>
        <p:nvSpPr>
          <p:cNvPr id="9" name="Shape 7"/>
          <p:cNvSpPr/>
          <p:nvPr/>
        </p:nvSpPr>
        <p:spPr>
          <a:xfrm>
            <a:off x="7422475" y="2256473"/>
            <a:ext cx="6456521" cy="2671286"/>
          </a:xfrm>
          <a:prstGeom prst="roundRect">
            <a:avLst>
              <a:gd name="adj" fmla="val 5477"/>
            </a:avLst>
          </a:prstGeom>
          <a:solidFill>
            <a:srgbClr val="FAFFFA"/>
          </a:solidFill>
          <a:ln w="30480">
            <a:solidFill>
              <a:srgbClr val="CED9CE"/>
            </a:solidFill>
            <a:prstDash val="solid"/>
          </a:ln>
        </p:spPr>
      </p:sp>
      <p:sp>
        <p:nvSpPr>
          <p:cNvPr id="10" name="Shape 8"/>
          <p:cNvSpPr/>
          <p:nvPr/>
        </p:nvSpPr>
        <p:spPr>
          <a:xfrm>
            <a:off x="7391995" y="2256473"/>
            <a:ext cx="121920" cy="2671286"/>
          </a:xfrm>
          <a:prstGeom prst="roundRect">
            <a:avLst>
              <a:gd name="adj" fmla="val 158490"/>
            </a:avLst>
          </a:prstGeom>
          <a:solidFill>
            <a:srgbClr val="438951"/>
          </a:solidFill>
          <a:ln/>
        </p:spPr>
      </p:sp>
      <p:sp>
        <p:nvSpPr>
          <p:cNvPr id="11" name="Text 9"/>
          <p:cNvSpPr/>
          <p:nvPr/>
        </p:nvSpPr>
        <p:spPr>
          <a:xfrm>
            <a:off x="7759065" y="2501622"/>
            <a:ext cx="3527822" cy="335399"/>
          </a:xfrm>
          <a:prstGeom prst="rect">
            <a:avLst/>
          </a:prstGeom>
          <a:noFill/>
          <a:ln/>
        </p:spPr>
        <p:txBody>
          <a:bodyPr wrap="none" lIns="0" tIns="0" rIns="0" bIns="0" rtlCol="0" anchor="t"/>
          <a:lstStyle/>
          <a:p>
            <a:pPr algn="l" indent="0" marL="0">
              <a:lnSpc>
                <a:spcPts val="2600"/>
              </a:lnSpc>
              <a:buNone/>
            </a:pPr>
            <a:r>
              <a:rPr lang="en-US" sz="2100" b="1" dirty="0">
                <a:solidFill>
                  <a:srgbClr val="405449"/>
                </a:solidFill>
                <a:latin typeface="Fraunces Extra Bold" pitchFamily="34" charset="0"/>
                <a:ea typeface="Fraunces Extra Bold" pitchFamily="34" charset="-122"/>
                <a:cs typeface="Fraunces Extra Bold" pitchFamily="34" charset="-120"/>
              </a:rPr>
              <a:t>Manual Data Entry Errors</a:t>
            </a:r>
            <a:endParaRPr lang="en-US" sz="2100" dirty="0"/>
          </a:p>
        </p:txBody>
      </p:sp>
      <p:sp>
        <p:nvSpPr>
          <p:cNvPr id="12" name="Text 10"/>
          <p:cNvSpPr/>
          <p:nvPr/>
        </p:nvSpPr>
        <p:spPr>
          <a:xfrm>
            <a:off x="7759065" y="2965728"/>
            <a:ext cx="5874782" cy="1373505"/>
          </a:xfrm>
          <a:prstGeom prst="rect">
            <a:avLst/>
          </a:prstGeom>
          <a:noFill/>
          <a:ln/>
        </p:spPr>
        <p:txBody>
          <a:bodyPr wrap="square" lIns="0" tIns="0" rIns="0" bIns="0" rtlCol="0" anchor="t"/>
          <a:lstStyle/>
          <a:p>
            <a:pPr algn="l" indent="0" marL="0">
              <a:lnSpc>
                <a:spcPts val="2700"/>
              </a:lnSpc>
              <a:buNone/>
            </a:pPr>
            <a:r>
              <a:rPr lang="en-US" sz="1650" dirty="0">
                <a:solidFill>
                  <a:srgbClr val="405449"/>
                </a:solidFill>
                <a:latin typeface="Nobile" pitchFamily="34" charset="0"/>
                <a:ea typeface="Nobile" pitchFamily="34" charset="-122"/>
                <a:cs typeface="Nobile" pitchFamily="34" charset="-120"/>
              </a:rPr>
              <a:t>Human error in transcribing patient information creates risks in medical records. Illegible handwriting, misheard details, and fatigue-related mistakes compromise data accuracy and patient safety.</a:t>
            </a:r>
            <a:endParaRPr lang="en-US" sz="1650" dirty="0"/>
          </a:p>
        </p:txBody>
      </p:sp>
      <p:sp>
        <p:nvSpPr>
          <p:cNvPr id="13" name="Shape 11"/>
          <p:cNvSpPr/>
          <p:nvPr/>
        </p:nvSpPr>
        <p:spPr>
          <a:xfrm>
            <a:off x="751403" y="5142428"/>
            <a:ext cx="6456402" cy="2327910"/>
          </a:xfrm>
          <a:prstGeom prst="roundRect">
            <a:avLst>
              <a:gd name="adj" fmla="val 6285"/>
            </a:avLst>
          </a:prstGeom>
          <a:solidFill>
            <a:srgbClr val="FAFFFA"/>
          </a:solidFill>
          <a:ln w="30480">
            <a:solidFill>
              <a:srgbClr val="CED9CE"/>
            </a:solidFill>
            <a:prstDash val="solid"/>
          </a:ln>
        </p:spPr>
      </p:sp>
      <p:sp>
        <p:nvSpPr>
          <p:cNvPr id="14" name="Shape 12"/>
          <p:cNvSpPr/>
          <p:nvPr/>
        </p:nvSpPr>
        <p:spPr>
          <a:xfrm>
            <a:off x="720923" y="5142428"/>
            <a:ext cx="121920" cy="2327910"/>
          </a:xfrm>
          <a:prstGeom prst="roundRect">
            <a:avLst>
              <a:gd name="adj" fmla="val 158490"/>
            </a:avLst>
          </a:prstGeom>
          <a:solidFill>
            <a:srgbClr val="438951"/>
          </a:solidFill>
          <a:ln/>
        </p:spPr>
      </p:sp>
      <p:sp>
        <p:nvSpPr>
          <p:cNvPr id="15" name="Text 13"/>
          <p:cNvSpPr/>
          <p:nvPr/>
        </p:nvSpPr>
        <p:spPr>
          <a:xfrm>
            <a:off x="1087993" y="5387578"/>
            <a:ext cx="3201829" cy="335399"/>
          </a:xfrm>
          <a:prstGeom prst="rect">
            <a:avLst/>
          </a:prstGeom>
          <a:noFill/>
          <a:ln/>
        </p:spPr>
        <p:txBody>
          <a:bodyPr wrap="none" lIns="0" tIns="0" rIns="0" bIns="0" rtlCol="0" anchor="t"/>
          <a:lstStyle/>
          <a:p>
            <a:pPr algn="l" indent="0" marL="0">
              <a:lnSpc>
                <a:spcPts val="2600"/>
              </a:lnSpc>
              <a:buNone/>
            </a:pPr>
            <a:r>
              <a:rPr lang="en-US" sz="2100" b="1" dirty="0">
                <a:solidFill>
                  <a:srgbClr val="405449"/>
                </a:solidFill>
                <a:latin typeface="Fraunces Extra Bold" pitchFamily="34" charset="0"/>
                <a:ea typeface="Fraunces Extra Bold" pitchFamily="34" charset="-122"/>
                <a:cs typeface="Fraunces Extra Bold" pitchFamily="34" charset="-120"/>
              </a:rPr>
              <a:t>Emergency Case Delays</a:t>
            </a:r>
            <a:endParaRPr lang="en-US" sz="2100" dirty="0"/>
          </a:p>
        </p:txBody>
      </p:sp>
      <p:sp>
        <p:nvSpPr>
          <p:cNvPr id="16" name="Text 14"/>
          <p:cNvSpPr/>
          <p:nvPr/>
        </p:nvSpPr>
        <p:spPr>
          <a:xfrm>
            <a:off x="1087993" y="5851684"/>
            <a:ext cx="5874663" cy="1373505"/>
          </a:xfrm>
          <a:prstGeom prst="rect">
            <a:avLst/>
          </a:prstGeom>
          <a:noFill/>
          <a:ln/>
        </p:spPr>
        <p:txBody>
          <a:bodyPr wrap="square" lIns="0" tIns="0" rIns="0" bIns="0" rtlCol="0" anchor="t"/>
          <a:lstStyle/>
          <a:p>
            <a:pPr algn="l" indent="0" marL="0">
              <a:lnSpc>
                <a:spcPts val="2700"/>
              </a:lnSpc>
              <a:buNone/>
            </a:pPr>
            <a:r>
              <a:rPr lang="en-US" sz="1650" dirty="0">
                <a:solidFill>
                  <a:srgbClr val="405449"/>
                </a:solidFill>
                <a:latin typeface="Nobile" pitchFamily="34" charset="0"/>
                <a:ea typeface="Nobile" pitchFamily="34" charset="-122"/>
                <a:cs typeface="Nobile" pitchFamily="34" charset="-120"/>
              </a:rPr>
              <a:t>Critical cases may not receive immediate attention when staff are overwhelmed with routine registrations. The inability to rapidly triage and classify patients creates potentially dangerous situations.</a:t>
            </a:r>
            <a:endParaRPr lang="en-US" sz="1650" dirty="0"/>
          </a:p>
        </p:txBody>
      </p:sp>
      <p:sp>
        <p:nvSpPr>
          <p:cNvPr id="17" name="Shape 15"/>
          <p:cNvSpPr/>
          <p:nvPr/>
        </p:nvSpPr>
        <p:spPr>
          <a:xfrm>
            <a:off x="7422475" y="5142428"/>
            <a:ext cx="6456521" cy="2327910"/>
          </a:xfrm>
          <a:prstGeom prst="roundRect">
            <a:avLst>
              <a:gd name="adj" fmla="val 6285"/>
            </a:avLst>
          </a:prstGeom>
          <a:solidFill>
            <a:srgbClr val="FAFFFA"/>
          </a:solidFill>
          <a:ln w="30480">
            <a:solidFill>
              <a:srgbClr val="CED9CE"/>
            </a:solidFill>
            <a:prstDash val="solid"/>
          </a:ln>
        </p:spPr>
      </p:sp>
      <p:sp>
        <p:nvSpPr>
          <p:cNvPr id="18" name="Shape 16"/>
          <p:cNvSpPr/>
          <p:nvPr/>
        </p:nvSpPr>
        <p:spPr>
          <a:xfrm>
            <a:off x="7391995" y="5142428"/>
            <a:ext cx="121920" cy="2327910"/>
          </a:xfrm>
          <a:prstGeom prst="roundRect">
            <a:avLst>
              <a:gd name="adj" fmla="val 158490"/>
            </a:avLst>
          </a:prstGeom>
          <a:solidFill>
            <a:srgbClr val="438951"/>
          </a:solidFill>
          <a:ln/>
        </p:spPr>
      </p:sp>
      <p:sp>
        <p:nvSpPr>
          <p:cNvPr id="19" name="Text 17"/>
          <p:cNvSpPr/>
          <p:nvPr/>
        </p:nvSpPr>
        <p:spPr>
          <a:xfrm>
            <a:off x="7759065" y="5387578"/>
            <a:ext cx="3368873" cy="335399"/>
          </a:xfrm>
          <a:prstGeom prst="rect">
            <a:avLst/>
          </a:prstGeom>
          <a:noFill/>
          <a:ln/>
        </p:spPr>
        <p:txBody>
          <a:bodyPr wrap="none" lIns="0" tIns="0" rIns="0" bIns="0" rtlCol="0" anchor="t"/>
          <a:lstStyle/>
          <a:p>
            <a:pPr algn="l" indent="0" marL="0">
              <a:lnSpc>
                <a:spcPts val="2600"/>
              </a:lnSpc>
              <a:buNone/>
            </a:pPr>
            <a:r>
              <a:rPr lang="en-US" sz="2100" b="1" dirty="0">
                <a:solidFill>
                  <a:srgbClr val="405449"/>
                </a:solidFill>
                <a:latin typeface="Fraunces Extra Bold" pitchFamily="34" charset="0"/>
                <a:ea typeface="Fraunces Extra Bold" pitchFamily="34" charset="-122"/>
                <a:cs typeface="Fraunces Extra Bold" pitchFamily="34" charset="-120"/>
              </a:rPr>
              <a:t>Staff Workload Pressure</a:t>
            </a:r>
            <a:endParaRPr lang="en-US" sz="2100" dirty="0"/>
          </a:p>
        </p:txBody>
      </p:sp>
      <p:sp>
        <p:nvSpPr>
          <p:cNvPr id="20" name="Text 18"/>
          <p:cNvSpPr/>
          <p:nvPr/>
        </p:nvSpPr>
        <p:spPr>
          <a:xfrm>
            <a:off x="7759065" y="5851684"/>
            <a:ext cx="5874782" cy="1373505"/>
          </a:xfrm>
          <a:prstGeom prst="rect">
            <a:avLst/>
          </a:prstGeom>
          <a:noFill/>
          <a:ln/>
        </p:spPr>
        <p:txBody>
          <a:bodyPr wrap="square" lIns="0" tIns="0" rIns="0" bIns="0" rtlCol="0" anchor="t"/>
          <a:lstStyle/>
          <a:p>
            <a:pPr algn="l" indent="0" marL="0">
              <a:lnSpc>
                <a:spcPts val="2700"/>
              </a:lnSpc>
              <a:buNone/>
            </a:pPr>
            <a:r>
              <a:rPr lang="en-US" sz="1650" dirty="0">
                <a:solidFill>
                  <a:srgbClr val="405449"/>
                </a:solidFill>
                <a:latin typeface="Nobile" pitchFamily="34" charset="0"/>
                <a:ea typeface="Nobile" pitchFamily="34" charset="-122"/>
                <a:cs typeface="Nobile" pitchFamily="34" charset="-120"/>
              </a:rPr>
              <a:t>Reception staff face intense pressure managing high volumes of patients, administrative tasks, and phone enquiries simultaneously. This leads to burnout and reduced quality of patient interaction.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490418" y="1061442"/>
            <a:ext cx="917972" cy="263485"/>
          </a:xfrm>
          <a:prstGeom prst="roundRect">
            <a:avLst>
              <a:gd name="adj" fmla="val 38296"/>
            </a:avLst>
          </a:prstGeom>
          <a:solidFill>
            <a:srgbClr val="DDEEE0"/>
          </a:solidFill>
          <a:ln/>
        </p:spPr>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4477" y="1137166"/>
            <a:ext cx="112038" cy="112038"/>
          </a:xfrm>
          <a:prstGeom prst="rect">
            <a:avLst/>
          </a:prstGeom>
        </p:spPr>
      </p:pic>
      <p:sp>
        <p:nvSpPr>
          <p:cNvPr id="5" name="Text 1"/>
          <p:cNvSpPr/>
          <p:nvPr/>
        </p:nvSpPr>
        <p:spPr>
          <a:xfrm>
            <a:off x="742474" y="1103471"/>
            <a:ext cx="581858" cy="179427"/>
          </a:xfrm>
          <a:prstGeom prst="rect">
            <a:avLst/>
          </a:prstGeom>
          <a:noFill/>
          <a:ln/>
        </p:spPr>
        <p:txBody>
          <a:bodyPr wrap="non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SOLUTION</a:t>
            </a:r>
            <a:endParaRPr lang="en-US" sz="850" dirty="0"/>
          </a:p>
        </p:txBody>
      </p:sp>
      <p:sp>
        <p:nvSpPr>
          <p:cNvPr id="6" name="Text 2"/>
          <p:cNvSpPr/>
          <p:nvPr/>
        </p:nvSpPr>
        <p:spPr>
          <a:xfrm>
            <a:off x="490418" y="1380887"/>
            <a:ext cx="7352467" cy="437912"/>
          </a:xfrm>
          <a:prstGeom prst="rect">
            <a:avLst/>
          </a:prstGeom>
          <a:noFill/>
          <a:ln/>
        </p:spPr>
        <p:txBody>
          <a:bodyPr wrap="none" lIns="0" tIns="0" rIns="0" bIns="0" rtlCol="0" anchor="t"/>
          <a:lstStyle/>
          <a:p>
            <a:pPr algn="l" indent="0" marL="0">
              <a:lnSpc>
                <a:spcPts val="3400"/>
              </a:lnSpc>
              <a:buNone/>
            </a:pPr>
            <a:r>
              <a:rPr lang="en-US" sz="2750" b="1" dirty="0">
                <a:solidFill>
                  <a:srgbClr val="3B4540"/>
                </a:solidFill>
                <a:latin typeface="Fraunces Extra Bold" pitchFamily="34" charset="0"/>
                <a:ea typeface="Fraunces Extra Bold" pitchFamily="34" charset="-122"/>
                <a:cs typeface="Fraunces Extra Bold" pitchFamily="34" charset="-120"/>
              </a:rPr>
              <a:t>Intelligent AI-Powered Reception System</a:t>
            </a:r>
            <a:endParaRPr lang="en-US" sz="2750" dirty="0"/>
          </a:p>
        </p:txBody>
      </p:sp>
      <p:sp>
        <p:nvSpPr>
          <p:cNvPr id="7" name="Text 3"/>
          <p:cNvSpPr/>
          <p:nvPr/>
        </p:nvSpPr>
        <p:spPr>
          <a:xfrm>
            <a:off x="490418" y="2028944"/>
            <a:ext cx="140137" cy="175141"/>
          </a:xfrm>
          <a:prstGeom prst="rect">
            <a:avLst/>
          </a:prstGeom>
          <a:noFill/>
          <a:ln/>
        </p:spPr>
        <p:txBody>
          <a:bodyPr wrap="none" lIns="0" tIns="0" rIns="0" bIns="0" rtlCol="0" anchor="t"/>
          <a:lstStyle/>
          <a:p>
            <a:pPr algn="l" indent="0" marL="0">
              <a:lnSpc>
                <a:spcPts val="1750"/>
              </a:lnSpc>
              <a:buNone/>
            </a:pPr>
            <a:r>
              <a:rPr lang="en-US" sz="1100" dirty="0">
                <a:solidFill>
                  <a:srgbClr val="405449"/>
                </a:solidFill>
                <a:latin typeface="Fraunces Light" pitchFamily="34" charset="0"/>
                <a:ea typeface="Fraunces Light" pitchFamily="34" charset="-122"/>
                <a:cs typeface="Fraunces Light" pitchFamily="34" charset="-120"/>
              </a:rPr>
              <a:t>01</a:t>
            </a:r>
            <a:endParaRPr lang="en-US" sz="1100" dirty="0"/>
          </a:p>
        </p:txBody>
      </p:sp>
      <p:sp>
        <p:nvSpPr>
          <p:cNvPr id="8" name="Shape 4"/>
          <p:cNvSpPr/>
          <p:nvPr/>
        </p:nvSpPr>
        <p:spPr>
          <a:xfrm>
            <a:off x="490418" y="2251829"/>
            <a:ext cx="8163163" cy="15240"/>
          </a:xfrm>
          <a:prstGeom prst="rect">
            <a:avLst/>
          </a:prstGeom>
          <a:solidFill>
            <a:srgbClr val="438951"/>
          </a:solidFill>
          <a:ln/>
        </p:spPr>
      </p:sp>
      <p:sp>
        <p:nvSpPr>
          <p:cNvPr id="9" name="Text 5"/>
          <p:cNvSpPr/>
          <p:nvPr/>
        </p:nvSpPr>
        <p:spPr>
          <a:xfrm>
            <a:off x="490418" y="2352318"/>
            <a:ext cx="2390775" cy="218837"/>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AI-Powered Chat Interface</a:t>
            </a:r>
            <a:endParaRPr lang="en-US" sz="1350" dirty="0"/>
          </a:p>
        </p:txBody>
      </p:sp>
      <p:sp>
        <p:nvSpPr>
          <p:cNvPr id="10" name="Text 6"/>
          <p:cNvSpPr/>
          <p:nvPr/>
        </p:nvSpPr>
        <p:spPr>
          <a:xfrm>
            <a:off x="490418" y="2655213"/>
            <a:ext cx="8163163" cy="448389"/>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Conversational AI guides patients through registration using natural language processing, creating an intuitive and accessible experience for all age groups.</a:t>
            </a:r>
            <a:endParaRPr lang="en-US" sz="1100" dirty="0"/>
          </a:p>
        </p:txBody>
      </p:sp>
      <p:sp>
        <p:nvSpPr>
          <p:cNvPr id="11" name="Text 7"/>
          <p:cNvSpPr/>
          <p:nvPr/>
        </p:nvSpPr>
        <p:spPr>
          <a:xfrm>
            <a:off x="490418" y="3348752"/>
            <a:ext cx="140137" cy="175141"/>
          </a:xfrm>
          <a:prstGeom prst="rect">
            <a:avLst/>
          </a:prstGeom>
          <a:noFill/>
          <a:ln/>
        </p:spPr>
        <p:txBody>
          <a:bodyPr wrap="none" lIns="0" tIns="0" rIns="0" bIns="0" rtlCol="0" anchor="t"/>
          <a:lstStyle/>
          <a:p>
            <a:pPr algn="l" indent="0" marL="0">
              <a:lnSpc>
                <a:spcPts val="1750"/>
              </a:lnSpc>
              <a:buNone/>
            </a:pPr>
            <a:r>
              <a:rPr lang="en-US" sz="1100" dirty="0">
                <a:solidFill>
                  <a:srgbClr val="405449"/>
                </a:solidFill>
                <a:latin typeface="Fraunces Light" pitchFamily="34" charset="0"/>
                <a:ea typeface="Fraunces Light" pitchFamily="34" charset="-122"/>
                <a:cs typeface="Fraunces Light" pitchFamily="34" charset="-120"/>
              </a:rPr>
              <a:t>02</a:t>
            </a:r>
            <a:endParaRPr lang="en-US" sz="1100" dirty="0"/>
          </a:p>
        </p:txBody>
      </p:sp>
      <p:sp>
        <p:nvSpPr>
          <p:cNvPr id="12" name="Shape 8"/>
          <p:cNvSpPr/>
          <p:nvPr/>
        </p:nvSpPr>
        <p:spPr>
          <a:xfrm>
            <a:off x="490418" y="3571637"/>
            <a:ext cx="8163163" cy="15240"/>
          </a:xfrm>
          <a:prstGeom prst="rect">
            <a:avLst/>
          </a:prstGeom>
          <a:solidFill>
            <a:srgbClr val="438951"/>
          </a:solidFill>
          <a:ln/>
        </p:spPr>
      </p:sp>
      <p:sp>
        <p:nvSpPr>
          <p:cNvPr id="13" name="Text 9"/>
          <p:cNvSpPr/>
          <p:nvPr/>
        </p:nvSpPr>
        <p:spPr>
          <a:xfrm>
            <a:off x="490418" y="3672126"/>
            <a:ext cx="2383036" cy="218837"/>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Structured Data Collection</a:t>
            </a:r>
            <a:endParaRPr lang="en-US" sz="1350" dirty="0"/>
          </a:p>
        </p:txBody>
      </p:sp>
      <p:sp>
        <p:nvSpPr>
          <p:cNvPr id="14" name="Text 10"/>
          <p:cNvSpPr/>
          <p:nvPr/>
        </p:nvSpPr>
        <p:spPr>
          <a:xfrm>
            <a:off x="490418" y="3975021"/>
            <a:ext cx="8163163" cy="448389"/>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The system methodically gathers essential patient information through a step-by-step dialogue, ensuring completeness whilst maintaining conversation flow.</a:t>
            </a:r>
            <a:endParaRPr lang="en-US" sz="1100" dirty="0"/>
          </a:p>
        </p:txBody>
      </p:sp>
      <p:sp>
        <p:nvSpPr>
          <p:cNvPr id="15" name="Text 11"/>
          <p:cNvSpPr/>
          <p:nvPr/>
        </p:nvSpPr>
        <p:spPr>
          <a:xfrm>
            <a:off x="490418" y="4668560"/>
            <a:ext cx="140137" cy="175141"/>
          </a:xfrm>
          <a:prstGeom prst="rect">
            <a:avLst/>
          </a:prstGeom>
          <a:noFill/>
          <a:ln/>
        </p:spPr>
        <p:txBody>
          <a:bodyPr wrap="none" lIns="0" tIns="0" rIns="0" bIns="0" rtlCol="0" anchor="t"/>
          <a:lstStyle/>
          <a:p>
            <a:pPr algn="l" indent="0" marL="0">
              <a:lnSpc>
                <a:spcPts val="1750"/>
              </a:lnSpc>
              <a:buNone/>
            </a:pPr>
            <a:r>
              <a:rPr lang="en-US" sz="1100" dirty="0">
                <a:solidFill>
                  <a:srgbClr val="405449"/>
                </a:solidFill>
                <a:latin typeface="Fraunces Light" pitchFamily="34" charset="0"/>
                <a:ea typeface="Fraunces Light" pitchFamily="34" charset="-122"/>
                <a:cs typeface="Fraunces Light" pitchFamily="34" charset="-120"/>
              </a:rPr>
              <a:t>03</a:t>
            </a:r>
            <a:endParaRPr lang="en-US" sz="1100" dirty="0"/>
          </a:p>
        </p:txBody>
      </p:sp>
      <p:sp>
        <p:nvSpPr>
          <p:cNvPr id="16" name="Shape 12"/>
          <p:cNvSpPr/>
          <p:nvPr/>
        </p:nvSpPr>
        <p:spPr>
          <a:xfrm>
            <a:off x="490418" y="4891445"/>
            <a:ext cx="8163163" cy="15240"/>
          </a:xfrm>
          <a:prstGeom prst="rect">
            <a:avLst/>
          </a:prstGeom>
          <a:solidFill>
            <a:srgbClr val="438951"/>
          </a:solidFill>
          <a:ln/>
        </p:spPr>
      </p:sp>
      <p:sp>
        <p:nvSpPr>
          <p:cNvPr id="17" name="Text 13"/>
          <p:cNvSpPr/>
          <p:nvPr/>
        </p:nvSpPr>
        <p:spPr>
          <a:xfrm>
            <a:off x="490418" y="4991933"/>
            <a:ext cx="2728436" cy="218837"/>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Automatic Ward Classification</a:t>
            </a:r>
            <a:endParaRPr lang="en-US" sz="1350" dirty="0"/>
          </a:p>
        </p:txBody>
      </p:sp>
      <p:sp>
        <p:nvSpPr>
          <p:cNvPr id="18" name="Text 14"/>
          <p:cNvSpPr/>
          <p:nvPr/>
        </p:nvSpPr>
        <p:spPr>
          <a:xfrm>
            <a:off x="490418" y="5294828"/>
            <a:ext cx="8163163" cy="448389"/>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Intelligent algorithms analyse patient symptoms and requirements to recommend appropriate departments, streamlining the triage process significantly.</a:t>
            </a:r>
            <a:endParaRPr lang="en-US" sz="1100" dirty="0"/>
          </a:p>
        </p:txBody>
      </p:sp>
      <p:sp>
        <p:nvSpPr>
          <p:cNvPr id="19" name="Text 15"/>
          <p:cNvSpPr/>
          <p:nvPr/>
        </p:nvSpPr>
        <p:spPr>
          <a:xfrm>
            <a:off x="490418" y="5988368"/>
            <a:ext cx="140137" cy="175141"/>
          </a:xfrm>
          <a:prstGeom prst="rect">
            <a:avLst/>
          </a:prstGeom>
          <a:noFill/>
          <a:ln/>
        </p:spPr>
        <p:txBody>
          <a:bodyPr wrap="none" lIns="0" tIns="0" rIns="0" bIns="0" rtlCol="0" anchor="t"/>
          <a:lstStyle/>
          <a:p>
            <a:pPr algn="l" indent="0" marL="0">
              <a:lnSpc>
                <a:spcPts val="1750"/>
              </a:lnSpc>
              <a:buNone/>
            </a:pPr>
            <a:r>
              <a:rPr lang="en-US" sz="1100" dirty="0">
                <a:solidFill>
                  <a:srgbClr val="405449"/>
                </a:solidFill>
                <a:latin typeface="Fraunces Light" pitchFamily="34" charset="0"/>
                <a:ea typeface="Fraunces Light" pitchFamily="34" charset="-122"/>
                <a:cs typeface="Fraunces Light" pitchFamily="34" charset="-120"/>
              </a:rPr>
              <a:t>04</a:t>
            </a:r>
            <a:endParaRPr lang="en-US" sz="1100" dirty="0"/>
          </a:p>
        </p:txBody>
      </p:sp>
      <p:sp>
        <p:nvSpPr>
          <p:cNvPr id="20" name="Shape 16"/>
          <p:cNvSpPr/>
          <p:nvPr/>
        </p:nvSpPr>
        <p:spPr>
          <a:xfrm>
            <a:off x="490418" y="6211253"/>
            <a:ext cx="8163163" cy="15240"/>
          </a:xfrm>
          <a:prstGeom prst="rect">
            <a:avLst/>
          </a:prstGeom>
          <a:solidFill>
            <a:srgbClr val="438951"/>
          </a:solidFill>
          <a:ln/>
        </p:spPr>
      </p:sp>
      <p:sp>
        <p:nvSpPr>
          <p:cNvPr id="21" name="Text 17"/>
          <p:cNvSpPr/>
          <p:nvPr/>
        </p:nvSpPr>
        <p:spPr>
          <a:xfrm>
            <a:off x="490418" y="6311741"/>
            <a:ext cx="1977747" cy="218837"/>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Secure Digital Storage</a:t>
            </a:r>
            <a:endParaRPr lang="en-US" sz="1350" dirty="0"/>
          </a:p>
        </p:txBody>
      </p:sp>
      <p:sp>
        <p:nvSpPr>
          <p:cNvPr id="22" name="Text 18"/>
          <p:cNvSpPr/>
          <p:nvPr/>
        </p:nvSpPr>
        <p:spPr>
          <a:xfrm>
            <a:off x="490418" y="6614636"/>
            <a:ext cx="8163163" cy="448389"/>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Patient data is encrypted and stored in cloud-based systems, ensuring HIPAA compliance whilst enabling authorised staff to access records instantly.</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2326600" y="433745"/>
            <a:ext cx="2087523" cy="311706"/>
          </a:xfrm>
          <a:prstGeom prst="roundRect">
            <a:avLst>
              <a:gd name="adj" fmla="val 36437"/>
            </a:avLst>
          </a:prstGeom>
          <a:noFill/>
          <a:ln w="7620">
            <a:solidFill>
              <a:srgbClr val="438951"/>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28756" y="526494"/>
            <a:ext cx="126087" cy="126087"/>
          </a:xfrm>
          <a:prstGeom prst="rect">
            <a:avLst/>
          </a:prstGeom>
        </p:spPr>
      </p:pic>
      <p:sp>
        <p:nvSpPr>
          <p:cNvPr id="4" name="Text 1"/>
          <p:cNvSpPr/>
          <p:nvPr/>
        </p:nvSpPr>
        <p:spPr>
          <a:xfrm>
            <a:off x="2617827" y="488633"/>
            <a:ext cx="1694140" cy="201930"/>
          </a:xfrm>
          <a:prstGeom prst="rect">
            <a:avLst/>
          </a:prstGeom>
          <a:noFill/>
          <a:ln/>
        </p:spPr>
        <p:txBody>
          <a:bodyPr wrap="none" lIns="0" tIns="0" rIns="0" bIns="0" rtlCol="0" anchor="t"/>
          <a:lstStyle/>
          <a:p>
            <a:pPr algn="l" indent="0" marL="0">
              <a:lnSpc>
                <a:spcPts val="1550"/>
              </a:lnSpc>
              <a:buNone/>
            </a:pPr>
            <a:r>
              <a:rPr lang="en-US" sz="950" dirty="0">
                <a:solidFill>
                  <a:srgbClr val="438951"/>
                </a:solidFill>
                <a:latin typeface="Nobile" pitchFamily="34" charset="0"/>
                <a:ea typeface="Nobile" pitchFamily="34" charset="-122"/>
                <a:cs typeface="Nobile" pitchFamily="34" charset="-120"/>
              </a:rPr>
              <a:t>TECHNICAL ARCHITECTURE</a:t>
            </a:r>
            <a:endParaRPr lang="en-US" sz="950" dirty="0"/>
          </a:p>
        </p:txBody>
      </p:sp>
      <p:sp>
        <p:nvSpPr>
          <p:cNvPr id="5" name="Text 2"/>
          <p:cNvSpPr/>
          <p:nvPr/>
        </p:nvSpPr>
        <p:spPr>
          <a:xfrm>
            <a:off x="2326600" y="808434"/>
            <a:ext cx="6097072" cy="492919"/>
          </a:xfrm>
          <a:prstGeom prst="rect">
            <a:avLst/>
          </a:prstGeom>
          <a:noFill/>
          <a:ln/>
        </p:spPr>
        <p:txBody>
          <a:bodyPr wrap="none" lIns="0" tIns="0" rIns="0" bIns="0" rtlCol="0" anchor="t"/>
          <a:lstStyle/>
          <a:p>
            <a:pPr algn="l" indent="0" marL="0">
              <a:lnSpc>
                <a:spcPts val="3850"/>
              </a:lnSpc>
              <a:buNone/>
            </a:pPr>
            <a:r>
              <a:rPr lang="en-US" sz="3100" b="1" dirty="0">
                <a:solidFill>
                  <a:srgbClr val="3B4540"/>
                </a:solidFill>
                <a:latin typeface="Fraunces Extra Bold" pitchFamily="34" charset="0"/>
                <a:ea typeface="Fraunces Extra Bold" pitchFamily="34" charset="-122"/>
                <a:cs typeface="Fraunces Extra Bold" pitchFamily="34" charset="-120"/>
              </a:rPr>
              <a:t>System Architecture Overview</a:t>
            </a:r>
            <a:endParaRPr lang="en-US" sz="3100" dirty="0"/>
          </a:p>
        </p:txBody>
      </p:sp>
      <p:pic>
        <p:nvPicPr>
          <p:cNvPr id="6" name="Image 1" descr="preencoded.png">    </p:cNvPr>
          <p:cNvPicPr>
            <a:picLocks noChangeAspect="1"/>
          </p:cNvPicPr>
          <p:nvPr/>
        </p:nvPicPr>
        <p:blipFill>
          <a:blip r:embed="rId3"/>
          <a:stretch>
            <a:fillRect/>
          </a:stretch>
        </p:blipFill>
        <p:spPr>
          <a:xfrm>
            <a:off x="2326600" y="1715333"/>
            <a:ext cx="788670" cy="1476613"/>
          </a:xfrm>
          <a:prstGeom prst="rect">
            <a:avLst/>
          </a:prstGeom>
        </p:spPr>
      </p:pic>
      <p:sp>
        <p:nvSpPr>
          <p:cNvPr id="7" name="Text 3"/>
          <p:cNvSpPr/>
          <p:nvPr/>
        </p:nvSpPr>
        <p:spPr>
          <a:xfrm>
            <a:off x="3272909" y="1872972"/>
            <a:ext cx="1971675" cy="246459"/>
          </a:xfrm>
          <a:prstGeom prst="rect">
            <a:avLst/>
          </a:prstGeom>
          <a:noFill/>
          <a:ln/>
        </p:spPr>
        <p:txBody>
          <a:bodyPr wrap="none" lIns="0" tIns="0" rIns="0" bIns="0" rtlCol="0" anchor="t"/>
          <a:lstStyle/>
          <a:p>
            <a:pPr algn="l" indent="0" marL="0">
              <a:lnSpc>
                <a:spcPts val="1900"/>
              </a:lnSpc>
              <a:buNone/>
            </a:pPr>
            <a:r>
              <a:rPr lang="en-US" sz="1550" b="1" dirty="0">
                <a:solidFill>
                  <a:srgbClr val="405449"/>
                </a:solidFill>
                <a:latin typeface="Fraunces Extra Bold" pitchFamily="34" charset="0"/>
                <a:ea typeface="Fraunces Extra Bold" pitchFamily="34" charset="-122"/>
                <a:cs typeface="Fraunces Extra Bold" pitchFamily="34" charset="-120"/>
              </a:rPr>
              <a:t>Frontend Layer</a:t>
            </a:r>
            <a:endParaRPr lang="en-US" sz="1550" dirty="0"/>
          </a:p>
        </p:txBody>
      </p:sp>
      <p:sp>
        <p:nvSpPr>
          <p:cNvPr id="8" name="Text 4"/>
          <p:cNvSpPr/>
          <p:nvPr/>
        </p:nvSpPr>
        <p:spPr>
          <a:xfrm>
            <a:off x="3272909" y="2277070"/>
            <a:ext cx="4367927" cy="757238"/>
          </a:xfrm>
          <a:prstGeom prst="rect">
            <a:avLst/>
          </a:prstGeom>
          <a:noFill/>
          <a:ln/>
        </p:spPr>
        <p:txBody>
          <a:bodyPr wrap="square" lIns="0" tIns="0" rIns="0" bIns="0" rtlCol="0" anchor="t"/>
          <a:lstStyle/>
          <a:p>
            <a:pPr algn="l" indent="0" marL="0">
              <a:lnSpc>
                <a:spcPts val="1950"/>
              </a:lnSpc>
              <a:buNone/>
            </a:pPr>
            <a:r>
              <a:rPr lang="en-US" sz="1200" dirty="0">
                <a:solidFill>
                  <a:srgbClr val="405449"/>
                </a:solidFill>
                <a:latin typeface="Nobile" pitchFamily="34" charset="0"/>
                <a:ea typeface="Nobile" pitchFamily="34" charset="-122"/>
                <a:cs typeface="Nobile" pitchFamily="34" charset="-120"/>
              </a:rPr>
              <a:t>React framework with Tailwind CSS delivers a responsive, modern interface optimised for both desktop kiosks and mobile devices.</a:t>
            </a:r>
            <a:endParaRPr lang="en-US" sz="1200" dirty="0"/>
          </a:p>
        </p:txBody>
      </p:sp>
      <p:pic>
        <p:nvPicPr>
          <p:cNvPr id="9" name="Image 2" descr="preencoded.png">    </p:cNvPr>
          <p:cNvPicPr>
            <a:picLocks noChangeAspect="1"/>
          </p:cNvPicPr>
          <p:nvPr/>
        </p:nvPicPr>
        <p:blipFill>
          <a:blip r:embed="rId4"/>
          <a:stretch>
            <a:fillRect/>
          </a:stretch>
        </p:blipFill>
        <p:spPr>
          <a:xfrm>
            <a:off x="2326600" y="3191947"/>
            <a:ext cx="788670" cy="1476613"/>
          </a:xfrm>
          <a:prstGeom prst="rect">
            <a:avLst/>
          </a:prstGeom>
        </p:spPr>
      </p:pic>
      <p:sp>
        <p:nvSpPr>
          <p:cNvPr id="10" name="Text 5"/>
          <p:cNvSpPr/>
          <p:nvPr/>
        </p:nvSpPr>
        <p:spPr>
          <a:xfrm>
            <a:off x="3272909" y="3349585"/>
            <a:ext cx="1971675" cy="246459"/>
          </a:xfrm>
          <a:prstGeom prst="rect">
            <a:avLst/>
          </a:prstGeom>
          <a:noFill/>
          <a:ln/>
        </p:spPr>
        <p:txBody>
          <a:bodyPr wrap="none" lIns="0" tIns="0" rIns="0" bIns="0" rtlCol="0" anchor="t"/>
          <a:lstStyle/>
          <a:p>
            <a:pPr algn="l" indent="0" marL="0">
              <a:lnSpc>
                <a:spcPts val="1900"/>
              </a:lnSpc>
              <a:buNone/>
            </a:pPr>
            <a:r>
              <a:rPr lang="en-US" sz="1550" b="1" dirty="0">
                <a:solidFill>
                  <a:srgbClr val="405449"/>
                </a:solidFill>
                <a:latin typeface="Fraunces Extra Bold" pitchFamily="34" charset="0"/>
                <a:ea typeface="Fraunces Extra Bold" pitchFamily="34" charset="-122"/>
                <a:cs typeface="Fraunces Extra Bold" pitchFamily="34" charset="-120"/>
              </a:rPr>
              <a:t>Backend Services</a:t>
            </a:r>
            <a:endParaRPr lang="en-US" sz="1550" dirty="0"/>
          </a:p>
        </p:txBody>
      </p:sp>
      <p:sp>
        <p:nvSpPr>
          <p:cNvPr id="11" name="Text 6"/>
          <p:cNvSpPr/>
          <p:nvPr/>
        </p:nvSpPr>
        <p:spPr>
          <a:xfrm>
            <a:off x="3272909" y="3753683"/>
            <a:ext cx="4367927" cy="757238"/>
          </a:xfrm>
          <a:prstGeom prst="rect">
            <a:avLst/>
          </a:prstGeom>
          <a:noFill/>
          <a:ln/>
        </p:spPr>
        <p:txBody>
          <a:bodyPr wrap="square" lIns="0" tIns="0" rIns="0" bIns="0" rtlCol="0" anchor="t"/>
          <a:lstStyle/>
          <a:p>
            <a:pPr algn="l" indent="0" marL="0">
              <a:lnSpc>
                <a:spcPts val="1950"/>
              </a:lnSpc>
              <a:buNone/>
            </a:pPr>
            <a:r>
              <a:rPr lang="en-US" sz="1200" dirty="0">
                <a:solidFill>
                  <a:srgbClr val="405449"/>
                </a:solidFill>
                <a:latin typeface="Nobile" pitchFamily="34" charset="0"/>
                <a:ea typeface="Nobile" pitchFamily="34" charset="-122"/>
                <a:cs typeface="Nobile" pitchFamily="34" charset="-120"/>
              </a:rPr>
              <a:t>FastAPI powered by Python handles business logic, API endpoints, and AI processing with high performance and scalability.</a:t>
            </a:r>
            <a:endParaRPr lang="en-US" sz="1200" dirty="0"/>
          </a:p>
        </p:txBody>
      </p:sp>
      <p:pic>
        <p:nvPicPr>
          <p:cNvPr id="12" name="Image 3" descr="preencoded.png">    </p:cNvPr>
          <p:cNvPicPr>
            <a:picLocks noChangeAspect="1"/>
          </p:cNvPicPr>
          <p:nvPr/>
        </p:nvPicPr>
        <p:blipFill>
          <a:blip r:embed="rId5"/>
          <a:stretch>
            <a:fillRect/>
          </a:stretch>
        </p:blipFill>
        <p:spPr>
          <a:xfrm>
            <a:off x="2326600" y="4668560"/>
            <a:ext cx="788670" cy="1476613"/>
          </a:xfrm>
          <a:prstGeom prst="rect">
            <a:avLst/>
          </a:prstGeom>
        </p:spPr>
      </p:pic>
      <p:sp>
        <p:nvSpPr>
          <p:cNvPr id="13" name="Text 7"/>
          <p:cNvSpPr/>
          <p:nvPr/>
        </p:nvSpPr>
        <p:spPr>
          <a:xfrm>
            <a:off x="3272909" y="4826198"/>
            <a:ext cx="1971675" cy="246459"/>
          </a:xfrm>
          <a:prstGeom prst="rect">
            <a:avLst/>
          </a:prstGeom>
          <a:noFill/>
          <a:ln/>
        </p:spPr>
        <p:txBody>
          <a:bodyPr wrap="none" lIns="0" tIns="0" rIns="0" bIns="0" rtlCol="0" anchor="t"/>
          <a:lstStyle/>
          <a:p>
            <a:pPr algn="l" indent="0" marL="0">
              <a:lnSpc>
                <a:spcPts val="1900"/>
              </a:lnSpc>
              <a:buNone/>
            </a:pPr>
            <a:r>
              <a:rPr lang="en-US" sz="1550" b="1" dirty="0">
                <a:solidFill>
                  <a:srgbClr val="405449"/>
                </a:solidFill>
                <a:latin typeface="Fraunces Extra Bold" pitchFamily="34" charset="0"/>
                <a:ea typeface="Fraunces Extra Bold" pitchFamily="34" charset="-122"/>
                <a:cs typeface="Fraunces Extra Bold" pitchFamily="34" charset="-120"/>
              </a:rPr>
              <a:t>Data Storage</a:t>
            </a:r>
            <a:endParaRPr lang="en-US" sz="1550" dirty="0"/>
          </a:p>
        </p:txBody>
      </p:sp>
      <p:sp>
        <p:nvSpPr>
          <p:cNvPr id="14" name="Text 8"/>
          <p:cNvSpPr/>
          <p:nvPr/>
        </p:nvSpPr>
        <p:spPr>
          <a:xfrm>
            <a:off x="3272909" y="5230297"/>
            <a:ext cx="4367927" cy="757238"/>
          </a:xfrm>
          <a:prstGeom prst="rect">
            <a:avLst/>
          </a:prstGeom>
          <a:noFill/>
          <a:ln/>
        </p:spPr>
        <p:txBody>
          <a:bodyPr wrap="square" lIns="0" tIns="0" rIns="0" bIns="0" rtlCol="0" anchor="t"/>
          <a:lstStyle/>
          <a:p>
            <a:pPr algn="l" indent="0" marL="0">
              <a:lnSpc>
                <a:spcPts val="1950"/>
              </a:lnSpc>
              <a:buNone/>
            </a:pPr>
            <a:r>
              <a:rPr lang="en-US" sz="1200" dirty="0">
                <a:solidFill>
                  <a:srgbClr val="405449"/>
                </a:solidFill>
                <a:latin typeface="Nobile" pitchFamily="34" charset="0"/>
                <a:ea typeface="Nobile" pitchFamily="34" charset="-122"/>
                <a:cs typeface="Nobile" pitchFamily="34" charset="-120"/>
              </a:rPr>
              <a:t>Supabase provides secure, cloud-based PostgreSQL database with real-time capabilities and robust authentication systems.</a:t>
            </a:r>
            <a:endParaRPr lang="en-US" sz="1200" dirty="0"/>
          </a:p>
        </p:txBody>
      </p:sp>
      <p:pic>
        <p:nvPicPr>
          <p:cNvPr id="15" name="Image 4" descr="preencoded.png">    </p:cNvPr>
          <p:cNvPicPr>
            <a:picLocks noChangeAspect="1"/>
          </p:cNvPicPr>
          <p:nvPr/>
        </p:nvPicPr>
        <p:blipFill>
          <a:blip r:embed="rId6"/>
          <a:stretch>
            <a:fillRect/>
          </a:stretch>
        </p:blipFill>
        <p:spPr>
          <a:xfrm>
            <a:off x="2326600" y="6145173"/>
            <a:ext cx="788670" cy="1476613"/>
          </a:xfrm>
          <a:prstGeom prst="rect">
            <a:avLst/>
          </a:prstGeom>
        </p:spPr>
      </p:pic>
      <p:sp>
        <p:nvSpPr>
          <p:cNvPr id="16" name="Text 9"/>
          <p:cNvSpPr/>
          <p:nvPr/>
        </p:nvSpPr>
        <p:spPr>
          <a:xfrm>
            <a:off x="3272909" y="6302812"/>
            <a:ext cx="1971675" cy="246459"/>
          </a:xfrm>
          <a:prstGeom prst="rect">
            <a:avLst/>
          </a:prstGeom>
          <a:noFill/>
          <a:ln/>
        </p:spPr>
        <p:txBody>
          <a:bodyPr wrap="none" lIns="0" tIns="0" rIns="0" bIns="0" rtlCol="0" anchor="t"/>
          <a:lstStyle/>
          <a:p>
            <a:pPr algn="l" indent="0" marL="0">
              <a:lnSpc>
                <a:spcPts val="1900"/>
              </a:lnSpc>
              <a:buNone/>
            </a:pPr>
            <a:r>
              <a:rPr lang="en-US" sz="1550" b="1" dirty="0">
                <a:solidFill>
                  <a:srgbClr val="405449"/>
                </a:solidFill>
                <a:latin typeface="Fraunces Extra Bold" pitchFamily="34" charset="0"/>
                <a:ea typeface="Fraunces Extra Bold" pitchFamily="34" charset="-122"/>
                <a:cs typeface="Fraunces Extra Bold" pitchFamily="34" charset="-120"/>
              </a:rPr>
              <a:t>Communication</a:t>
            </a:r>
            <a:endParaRPr lang="en-US" sz="1550" dirty="0"/>
          </a:p>
        </p:txBody>
      </p:sp>
      <p:sp>
        <p:nvSpPr>
          <p:cNvPr id="17" name="Text 10"/>
          <p:cNvSpPr/>
          <p:nvPr/>
        </p:nvSpPr>
        <p:spPr>
          <a:xfrm>
            <a:off x="3272909" y="6706910"/>
            <a:ext cx="4367927" cy="757238"/>
          </a:xfrm>
          <a:prstGeom prst="rect">
            <a:avLst/>
          </a:prstGeom>
          <a:noFill/>
          <a:ln/>
        </p:spPr>
        <p:txBody>
          <a:bodyPr wrap="square" lIns="0" tIns="0" rIns="0" bIns="0" rtlCol="0" anchor="t"/>
          <a:lstStyle/>
          <a:p>
            <a:pPr algn="l" indent="0" marL="0">
              <a:lnSpc>
                <a:spcPts val="1950"/>
              </a:lnSpc>
              <a:buNone/>
            </a:pPr>
            <a:r>
              <a:rPr lang="en-US" sz="1200" dirty="0">
                <a:solidFill>
                  <a:srgbClr val="405449"/>
                </a:solidFill>
                <a:latin typeface="Nobile" pitchFamily="34" charset="0"/>
                <a:ea typeface="Nobile" pitchFamily="34" charset="-122"/>
                <a:cs typeface="Nobile" pitchFamily="34" charset="-120"/>
              </a:rPr>
              <a:t>RESTful API architecture ensures seamless data exchange, with optional webhook integration for external system notifications.</a:t>
            </a:r>
            <a:endParaRPr lang="en-US" sz="1200" dirty="0"/>
          </a:p>
        </p:txBody>
      </p:sp>
      <p:pic>
        <p:nvPicPr>
          <p:cNvPr id="18" name="Image 5" descr="preencoded.png">    </p:cNvPr>
          <p:cNvPicPr>
            <a:picLocks noChangeAspect="1"/>
          </p:cNvPicPr>
          <p:nvPr/>
        </p:nvPicPr>
        <p:blipFill>
          <a:blip r:embed="rId7"/>
          <a:stretch>
            <a:fillRect/>
          </a:stretch>
        </p:blipFill>
        <p:spPr>
          <a:xfrm>
            <a:off x="8033266" y="1715333"/>
            <a:ext cx="4278035" cy="42780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933813" y="469821"/>
            <a:ext cx="1545788" cy="319564"/>
          </a:xfrm>
          <a:prstGeom prst="roundRect">
            <a:avLst>
              <a:gd name="adj" fmla="val 38339"/>
            </a:avLst>
          </a:prstGeom>
          <a:solidFill>
            <a:srgbClr val="DDEEE0"/>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035850" y="561499"/>
            <a:ext cx="136088" cy="136088"/>
          </a:xfrm>
          <a:prstGeom prst="rect">
            <a:avLst/>
          </a:prstGeom>
        </p:spPr>
      </p:pic>
      <p:sp>
        <p:nvSpPr>
          <p:cNvPr id="4" name="Text 1"/>
          <p:cNvSpPr/>
          <p:nvPr/>
        </p:nvSpPr>
        <p:spPr>
          <a:xfrm>
            <a:off x="2239923" y="520779"/>
            <a:ext cx="1137642" cy="217646"/>
          </a:xfrm>
          <a:prstGeom prst="rect">
            <a:avLst/>
          </a:prstGeom>
          <a:noFill/>
          <a:ln/>
        </p:spPr>
        <p:txBody>
          <a:bodyPr wrap="none" lIns="0" tIns="0" rIns="0" bIns="0" rtlCol="0" anchor="t"/>
          <a:lstStyle/>
          <a:p>
            <a:pPr algn="l" indent="0" marL="0">
              <a:lnSpc>
                <a:spcPts val="1700"/>
              </a:lnSpc>
              <a:buNone/>
            </a:pPr>
            <a:r>
              <a:rPr lang="en-US" sz="1050" dirty="0">
                <a:solidFill>
                  <a:srgbClr val="405449"/>
                </a:solidFill>
                <a:latin typeface="Nobile" pitchFamily="34" charset="0"/>
                <a:ea typeface="Nobile" pitchFamily="34" charset="-122"/>
                <a:cs typeface="Nobile" pitchFamily="34" charset="-120"/>
              </a:rPr>
              <a:t>USER INTERFACE</a:t>
            </a:r>
            <a:endParaRPr lang="en-US" sz="1050" dirty="0"/>
          </a:p>
        </p:txBody>
      </p:sp>
      <p:sp>
        <p:nvSpPr>
          <p:cNvPr id="5" name="Text 2"/>
          <p:cNvSpPr/>
          <p:nvPr/>
        </p:nvSpPr>
        <p:spPr>
          <a:xfrm>
            <a:off x="1933813" y="857369"/>
            <a:ext cx="5617488" cy="531733"/>
          </a:xfrm>
          <a:prstGeom prst="rect">
            <a:avLst/>
          </a:prstGeom>
          <a:noFill/>
          <a:ln/>
        </p:spPr>
        <p:txBody>
          <a:bodyPr wrap="none" lIns="0" tIns="0" rIns="0" bIns="0" rtlCol="0" anchor="t"/>
          <a:lstStyle/>
          <a:p>
            <a:pPr algn="l" indent="0" marL="0">
              <a:lnSpc>
                <a:spcPts val="4150"/>
              </a:lnSpc>
              <a:buNone/>
            </a:pPr>
            <a:r>
              <a:rPr lang="en-US" sz="3300" b="1" dirty="0">
                <a:solidFill>
                  <a:srgbClr val="3B4540"/>
                </a:solidFill>
                <a:latin typeface="Fraunces Extra Bold" pitchFamily="34" charset="0"/>
                <a:ea typeface="Fraunces Extra Bold" pitchFamily="34" charset="-122"/>
                <a:cs typeface="Fraunces Extra Bold" pitchFamily="34" charset="-120"/>
              </a:rPr>
              <a:t>Interactive Chat Interface</a:t>
            </a:r>
            <a:endParaRPr lang="en-US" sz="3300" dirty="0"/>
          </a:p>
        </p:txBody>
      </p:sp>
      <p:sp>
        <p:nvSpPr>
          <p:cNvPr id="6" name="Text 3"/>
          <p:cNvSpPr/>
          <p:nvPr/>
        </p:nvSpPr>
        <p:spPr>
          <a:xfrm>
            <a:off x="1933813" y="1814393"/>
            <a:ext cx="3640812" cy="319088"/>
          </a:xfrm>
          <a:prstGeom prst="rect">
            <a:avLst/>
          </a:prstGeom>
          <a:noFill/>
          <a:ln/>
        </p:spPr>
        <p:txBody>
          <a:bodyPr wrap="none" lIns="0" tIns="0" rIns="0" bIns="0" rtlCol="0" anchor="t"/>
          <a:lstStyle/>
          <a:p>
            <a:pPr algn="l" indent="0" marL="0">
              <a:lnSpc>
                <a:spcPts val="2500"/>
              </a:lnSpc>
              <a:buNone/>
            </a:pPr>
            <a:r>
              <a:rPr lang="en-US" sz="2000" b="1" dirty="0">
                <a:solidFill>
                  <a:srgbClr val="3B4540"/>
                </a:solidFill>
                <a:latin typeface="Fraunces Extra Bold" pitchFamily="34" charset="0"/>
                <a:ea typeface="Fraunces Extra Bold" pitchFamily="34" charset="-122"/>
                <a:cs typeface="Fraunces Extra Bold" pitchFamily="34" charset="-120"/>
              </a:rPr>
              <a:t>Intuitive Patient Experience</a:t>
            </a:r>
            <a:endParaRPr lang="en-US" sz="2000" dirty="0"/>
          </a:p>
        </p:txBody>
      </p:sp>
      <p:sp>
        <p:nvSpPr>
          <p:cNvPr id="7" name="Text 4"/>
          <p:cNvSpPr/>
          <p:nvPr/>
        </p:nvSpPr>
        <p:spPr>
          <a:xfrm>
            <a:off x="1933813" y="2303621"/>
            <a:ext cx="4614863" cy="816531"/>
          </a:xfrm>
          <a:prstGeom prst="rect">
            <a:avLst/>
          </a:prstGeom>
          <a:noFill/>
          <a:ln/>
        </p:spPr>
        <p:txBody>
          <a:bodyPr wrap="square" lIns="0" tIns="0" rIns="0" bIns="0" rtlCol="0" anchor="t"/>
          <a:lstStyle/>
          <a:p>
            <a:pPr algn="l" indent="0" marL="0">
              <a:lnSpc>
                <a:spcPts val="2100"/>
              </a:lnSpc>
              <a:buNone/>
            </a:pPr>
            <a:r>
              <a:rPr lang="en-US" sz="1300" dirty="0">
                <a:solidFill>
                  <a:srgbClr val="405449"/>
                </a:solidFill>
                <a:latin typeface="Nobile" pitchFamily="34" charset="0"/>
                <a:ea typeface="Nobile" pitchFamily="34" charset="-122"/>
                <a:cs typeface="Nobile" pitchFamily="34" charset="-120"/>
              </a:rPr>
              <a:t>The chat-based interface provides a familiar, conversational experience that guides patients naturally through the registration process.</a:t>
            </a:r>
            <a:endParaRPr lang="en-US" sz="1300" dirty="0"/>
          </a:p>
        </p:txBody>
      </p:sp>
      <p:sp>
        <p:nvSpPr>
          <p:cNvPr id="8" name="Text 5"/>
          <p:cNvSpPr/>
          <p:nvPr/>
        </p:nvSpPr>
        <p:spPr>
          <a:xfrm>
            <a:off x="1933813" y="3273266"/>
            <a:ext cx="4614863"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405449"/>
                </a:solidFill>
                <a:latin typeface="Nobile" pitchFamily="34" charset="0"/>
                <a:ea typeface="Nobile" pitchFamily="34" charset="-122"/>
                <a:cs typeface="Nobile" pitchFamily="34" charset="-120"/>
              </a:rPr>
              <a:t>Clean, responsive design adaptable to various screen sizes</a:t>
            </a:r>
            <a:endParaRPr lang="en-US" sz="1300" dirty="0"/>
          </a:p>
        </p:txBody>
      </p:sp>
      <p:sp>
        <p:nvSpPr>
          <p:cNvPr id="9" name="Text 6"/>
          <p:cNvSpPr/>
          <p:nvPr/>
        </p:nvSpPr>
        <p:spPr>
          <a:xfrm>
            <a:off x="1933813" y="3877151"/>
            <a:ext cx="4614863"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05449"/>
                </a:solidFill>
                <a:latin typeface="Nobile" pitchFamily="34" charset="0"/>
                <a:ea typeface="Nobile" pitchFamily="34" charset="-122"/>
                <a:cs typeface="Nobile" pitchFamily="34" charset="-120"/>
              </a:rPr>
              <a:t>Clear visual feedback and progress indicators</a:t>
            </a:r>
            <a:endParaRPr lang="en-US" sz="1300" dirty="0"/>
          </a:p>
        </p:txBody>
      </p:sp>
      <p:sp>
        <p:nvSpPr>
          <p:cNvPr id="10" name="Text 7"/>
          <p:cNvSpPr/>
          <p:nvPr/>
        </p:nvSpPr>
        <p:spPr>
          <a:xfrm>
            <a:off x="1933813" y="4208859"/>
            <a:ext cx="4614863"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05449"/>
                </a:solidFill>
                <a:latin typeface="Nobile" pitchFamily="34" charset="0"/>
                <a:ea typeface="Nobile" pitchFamily="34" charset="-122"/>
                <a:cs typeface="Nobile" pitchFamily="34" charset="-120"/>
              </a:rPr>
              <a:t>Accessibility features for diverse patient needs</a:t>
            </a:r>
            <a:endParaRPr lang="en-US" sz="1300" dirty="0"/>
          </a:p>
        </p:txBody>
      </p:sp>
      <p:sp>
        <p:nvSpPr>
          <p:cNvPr id="11" name="Text 8"/>
          <p:cNvSpPr/>
          <p:nvPr/>
        </p:nvSpPr>
        <p:spPr>
          <a:xfrm>
            <a:off x="1933813" y="4540568"/>
            <a:ext cx="4614863"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05449"/>
                </a:solidFill>
                <a:latin typeface="Nobile" pitchFamily="34" charset="0"/>
                <a:ea typeface="Nobile" pitchFamily="34" charset="-122"/>
                <a:cs typeface="Nobile" pitchFamily="34" charset="-120"/>
              </a:rPr>
              <a:t>Real-time validation and helpful error messages</a:t>
            </a:r>
            <a:endParaRPr lang="en-US" sz="1300" dirty="0"/>
          </a:p>
        </p:txBody>
      </p:sp>
      <p:sp>
        <p:nvSpPr>
          <p:cNvPr id="12" name="Text 9"/>
          <p:cNvSpPr/>
          <p:nvPr/>
        </p:nvSpPr>
        <p:spPr>
          <a:xfrm>
            <a:off x="1933813" y="4965859"/>
            <a:ext cx="4614863" cy="816531"/>
          </a:xfrm>
          <a:prstGeom prst="rect">
            <a:avLst/>
          </a:prstGeom>
          <a:noFill/>
          <a:ln/>
        </p:spPr>
        <p:txBody>
          <a:bodyPr wrap="square" lIns="0" tIns="0" rIns="0" bIns="0" rtlCol="0" anchor="t"/>
          <a:lstStyle/>
          <a:p>
            <a:pPr algn="l" indent="0" marL="0">
              <a:lnSpc>
                <a:spcPts val="2100"/>
              </a:lnSpc>
              <a:buNone/>
            </a:pPr>
            <a:r>
              <a:rPr lang="en-US" sz="1300" dirty="0">
                <a:solidFill>
                  <a:srgbClr val="405449"/>
                </a:solidFill>
                <a:latin typeface="Nobile" pitchFamily="34" charset="0"/>
                <a:ea typeface="Nobile" pitchFamily="34" charset="-122"/>
                <a:cs typeface="Nobile" pitchFamily="34" charset="-120"/>
              </a:rPr>
              <a:t>Patients engage with the system as they would with a human receptionist, asking questions and receiving immediate, contextual responses.</a:t>
            </a:r>
            <a:endParaRPr lang="en-US" sz="1300" dirty="0"/>
          </a:p>
        </p:txBody>
      </p:sp>
      <p:pic>
        <p:nvPicPr>
          <p:cNvPr id="13" name="Image 1" descr="preencoded.png">    </p:cNvPr>
          <p:cNvPicPr>
            <a:picLocks noChangeAspect="1"/>
          </p:cNvPicPr>
          <p:nvPr/>
        </p:nvPicPr>
        <p:blipFill>
          <a:blip r:embed="rId3"/>
          <a:stretch>
            <a:fillRect/>
          </a:stretch>
        </p:blipFill>
        <p:spPr>
          <a:xfrm>
            <a:off x="6971348" y="1835587"/>
            <a:ext cx="5732740" cy="5732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54912"/>
          </a:xfrm>
          <a:prstGeom prst="rect">
            <a:avLst/>
          </a:prstGeom>
        </p:spPr>
      </p:pic>
      <p:sp>
        <p:nvSpPr>
          <p:cNvPr id="3" name="Text 0"/>
          <p:cNvSpPr/>
          <p:nvPr/>
        </p:nvSpPr>
        <p:spPr>
          <a:xfrm>
            <a:off x="1863209" y="2904173"/>
            <a:ext cx="6095762" cy="538758"/>
          </a:xfrm>
          <a:prstGeom prst="rect">
            <a:avLst/>
          </a:prstGeom>
          <a:noFill/>
          <a:ln/>
        </p:spPr>
        <p:txBody>
          <a:bodyPr wrap="none" lIns="0" tIns="0" rIns="0" bIns="0" rtlCol="0" anchor="t"/>
          <a:lstStyle/>
          <a:p>
            <a:pPr algn="l" indent="0" marL="0">
              <a:lnSpc>
                <a:spcPts val="4200"/>
              </a:lnSpc>
              <a:buNone/>
            </a:pPr>
            <a:r>
              <a:rPr lang="en-US" sz="3350" b="1" dirty="0">
                <a:solidFill>
                  <a:srgbClr val="3B4540"/>
                </a:solidFill>
                <a:latin typeface="Fraunces Extra Bold" pitchFamily="34" charset="0"/>
                <a:ea typeface="Fraunces Extra Bold" pitchFamily="34" charset="-122"/>
                <a:cs typeface="Fraunces Extra Bold" pitchFamily="34" charset="-120"/>
              </a:rPr>
              <a:t>Complete Registration Flow</a:t>
            </a:r>
            <a:endParaRPr lang="en-US" sz="3350" dirty="0"/>
          </a:p>
        </p:txBody>
      </p:sp>
      <p:sp>
        <p:nvSpPr>
          <p:cNvPr id="4" name="Shape 1"/>
          <p:cNvSpPr/>
          <p:nvPr/>
        </p:nvSpPr>
        <p:spPr>
          <a:xfrm>
            <a:off x="1863209" y="5590818"/>
            <a:ext cx="10903982" cy="22860"/>
          </a:xfrm>
          <a:prstGeom prst="roundRect">
            <a:avLst>
              <a:gd name="adj" fmla="val 678724"/>
            </a:avLst>
          </a:prstGeom>
          <a:solidFill>
            <a:srgbClr val="CED9CE"/>
          </a:solidFill>
          <a:ln/>
        </p:spPr>
      </p:sp>
      <p:sp>
        <p:nvSpPr>
          <p:cNvPr id="5" name="Shape 2"/>
          <p:cNvSpPr/>
          <p:nvPr/>
        </p:nvSpPr>
        <p:spPr>
          <a:xfrm>
            <a:off x="3967758" y="5073789"/>
            <a:ext cx="22860" cy="517088"/>
          </a:xfrm>
          <a:prstGeom prst="roundRect">
            <a:avLst>
              <a:gd name="adj" fmla="val 678724"/>
            </a:avLst>
          </a:prstGeom>
          <a:solidFill>
            <a:srgbClr val="CED9CE"/>
          </a:solidFill>
          <a:ln/>
        </p:spPr>
      </p:sp>
      <p:sp>
        <p:nvSpPr>
          <p:cNvPr id="6" name="Shape 3"/>
          <p:cNvSpPr/>
          <p:nvPr/>
        </p:nvSpPr>
        <p:spPr>
          <a:xfrm>
            <a:off x="3785354" y="5396925"/>
            <a:ext cx="387787" cy="387787"/>
          </a:xfrm>
          <a:prstGeom prst="roundRect">
            <a:avLst>
              <a:gd name="adj" fmla="val 40011"/>
            </a:avLst>
          </a:prstGeom>
          <a:solidFill>
            <a:srgbClr val="E8F3E8"/>
          </a:solidFill>
          <a:ln/>
        </p:spPr>
      </p:sp>
      <p:sp>
        <p:nvSpPr>
          <p:cNvPr id="7" name="Text 4"/>
          <p:cNvSpPr/>
          <p:nvPr/>
        </p:nvSpPr>
        <p:spPr>
          <a:xfrm>
            <a:off x="3849945" y="5429190"/>
            <a:ext cx="258485" cy="323136"/>
          </a:xfrm>
          <a:prstGeom prst="rect">
            <a:avLst/>
          </a:prstGeom>
          <a:noFill/>
          <a:ln/>
        </p:spPr>
        <p:txBody>
          <a:bodyPr wrap="none" lIns="0" tIns="0" rIns="0" bIns="0" rtlCol="0" anchor="t"/>
          <a:lstStyle/>
          <a:p>
            <a:pPr algn="ctr" indent="0" marL="0">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1</a:t>
            </a:r>
            <a:endParaRPr lang="en-US" sz="2000" dirty="0"/>
          </a:p>
        </p:txBody>
      </p:sp>
      <p:sp>
        <p:nvSpPr>
          <p:cNvPr id="8" name="Text 5"/>
          <p:cNvSpPr/>
          <p:nvPr/>
        </p:nvSpPr>
        <p:spPr>
          <a:xfrm>
            <a:off x="2901910" y="3701415"/>
            <a:ext cx="2154912" cy="269319"/>
          </a:xfrm>
          <a:prstGeom prst="rect">
            <a:avLst/>
          </a:prstGeom>
          <a:noFill/>
          <a:ln/>
        </p:spPr>
        <p:txBody>
          <a:bodyPr wrap="none" lIns="0" tIns="0" rIns="0" bIns="0" rtlCol="0" anchor="t"/>
          <a:lstStyle/>
          <a:p>
            <a:pPr algn="ctr" indent="0" marL="0">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Initial Greeting</a:t>
            </a:r>
            <a:endParaRPr lang="en-US" sz="1650" dirty="0"/>
          </a:p>
        </p:txBody>
      </p:sp>
      <p:sp>
        <p:nvSpPr>
          <p:cNvPr id="9" name="Text 6"/>
          <p:cNvSpPr/>
          <p:nvPr/>
        </p:nvSpPr>
        <p:spPr>
          <a:xfrm>
            <a:off x="2035493" y="4074081"/>
            <a:ext cx="3887748" cy="827246"/>
          </a:xfrm>
          <a:prstGeom prst="rect">
            <a:avLst/>
          </a:prstGeom>
          <a:noFill/>
          <a:ln/>
        </p:spPr>
        <p:txBody>
          <a:bodyPr wrap="square" lIns="0" tIns="0" rIns="0" bIns="0" rtlCol="0" anchor="t"/>
          <a:lstStyle/>
          <a:p>
            <a:pPr algn="ctr" indent="0" marL="0">
              <a:lnSpc>
                <a:spcPts val="2150"/>
              </a:lnSpc>
              <a:buNone/>
            </a:pPr>
            <a:r>
              <a:rPr lang="en-US" sz="1350" dirty="0">
                <a:solidFill>
                  <a:srgbClr val="405449"/>
                </a:solidFill>
                <a:latin typeface="Nobile" pitchFamily="34" charset="0"/>
                <a:ea typeface="Nobile" pitchFamily="34" charset="-122"/>
                <a:cs typeface="Nobile" pitchFamily="34" charset="-120"/>
              </a:rPr>
              <a:t>Patient initiates conversation with a simple hello. The system responds warmly and explains the registration process.</a:t>
            </a:r>
            <a:endParaRPr lang="en-US" sz="1350" dirty="0"/>
          </a:p>
        </p:txBody>
      </p:sp>
      <p:sp>
        <p:nvSpPr>
          <p:cNvPr id="10" name="Shape 7"/>
          <p:cNvSpPr/>
          <p:nvPr/>
        </p:nvSpPr>
        <p:spPr>
          <a:xfrm>
            <a:off x="6191607" y="5590758"/>
            <a:ext cx="22860" cy="517088"/>
          </a:xfrm>
          <a:prstGeom prst="roundRect">
            <a:avLst>
              <a:gd name="adj" fmla="val 678724"/>
            </a:avLst>
          </a:prstGeom>
          <a:solidFill>
            <a:srgbClr val="CED9CE"/>
          </a:solidFill>
          <a:ln/>
        </p:spPr>
      </p:sp>
      <p:sp>
        <p:nvSpPr>
          <p:cNvPr id="11" name="Shape 8"/>
          <p:cNvSpPr/>
          <p:nvPr/>
        </p:nvSpPr>
        <p:spPr>
          <a:xfrm>
            <a:off x="6009203" y="5396925"/>
            <a:ext cx="387787" cy="387787"/>
          </a:xfrm>
          <a:prstGeom prst="roundRect">
            <a:avLst>
              <a:gd name="adj" fmla="val 40011"/>
            </a:avLst>
          </a:prstGeom>
          <a:solidFill>
            <a:srgbClr val="E8F3E8"/>
          </a:solidFill>
          <a:ln/>
        </p:spPr>
      </p:sp>
      <p:sp>
        <p:nvSpPr>
          <p:cNvPr id="12" name="Text 9"/>
          <p:cNvSpPr/>
          <p:nvPr/>
        </p:nvSpPr>
        <p:spPr>
          <a:xfrm>
            <a:off x="6073795" y="5429190"/>
            <a:ext cx="258485" cy="323136"/>
          </a:xfrm>
          <a:prstGeom prst="rect">
            <a:avLst/>
          </a:prstGeom>
          <a:noFill/>
          <a:ln/>
        </p:spPr>
        <p:txBody>
          <a:bodyPr wrap="none" lIns="0" tIns="0" rIns="0" bIns="0" rtlCol="0" anchor="t"/>
          <a:lstStyle/>
          <a:p>
            <a:pPr algn="ctr" indent="0" marL="0">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2</a:t>
            </a:r>
            <a:endParaRPr lang="en-US" sz="2000" dirty="0"/>
          </a:p>
        </p:txBody>
      </p:sp>
      <p:sp>
        <p:nvSpPr>
          <p:cNvPr id="13" name="Text 10"/>
          <p:cNvSpPr/>
          <p:nvPr/>
        </p:nvSpPr>
        <p:spPr>
          <a:xfrm>
            <a:off x="4941927" y="6280309"/>
            <a:ext cx="2522458" cy="269319"/>
          </a:xfrm>
          <a:prstGeom prst="rect">
            <a:avLst/>
          </a:prstGeom>
          <a:noFill/>
          <a:ln/>
        </p:spPr>
        <p:txBody>
          <a:bodyPr wrap="none" lIns="0" tIns="0" rIns="0" bIns="0" rtlCol="0" anchor="t"/>
          <a:lstStyle/>
          <a:p>
            <a:pPr algn="ctr" indent="0" marL="0">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Information Collection</a:t>
            </a:r>
            <a:endParaRPr lang="en-US" sz="1650" dirty="0"/>
          </a:p>
        </p:txBody>
      </p:sp>
      <p:sp>
        <p:nvSpPr>
          <p:cNvPr id="14" name="Text 11"/>
          <p:cNvSpPr/>
          <p:nvPr/>
        </p:nvSpPr>
        <p:spPr>
          <a:xfrm>
            <a:off x="4259342" y="6652974"/>
            <a:ext cx="3887748" cy="827246"/>
          </a:xfrm>
          <a:prstGeom prst="rect">
            <a:avLst/>
          </a:prstGeom>
          <a:noFill/>
          <a:ln/>
        </p:spPr>
        <p:txBody>
          <a:bodyPr wrap="square" lIns="0" tIns="0" rIns="0" bIns="0" rtlCol="0" anchor="t"/>
          <a:lstStyle/>
          <a:p>
            <a:pPr algn="ctr" indent="0" marL="0">
              <a:lnSpc>
                <a:spcPts val="2150"/>
              </a:lnSpc>
              <a:buNone/>
            </a:pPr>
            <a:r>
              <a:rPr lang="en-US" sz="1350" dirty="0">
                <a:solidFill>
                  <a:srgbClr val="405449"/>
                </a:solidFill>
                <a:latin typeface="Nobile" pitchFamily="34" charset="0"/>
                <a:ea typeface="Nobile" pitchFamily="34" charset="-122"/>
                <a:cs typeface="Nobile" pitchFamily="34" charset="-120"/>
              </a:rPr>
              <a:t>System progressively asks for essential details: age, symptoms, medical history, and contact information through natural dialogue.</a:t>
            </a:r>
            <a:endParaRPr lang="en-US" sz="1350" dirty="0"/>
          </a:p>
        </p:txBody>
      </p:sp>
      <p:sp>
        <p:nvSpPr>
          <p:cNvPr id="15" name="Shape 12"/>
          <p:cNvSpPr/>
          <p:nvPr/>
        </p:nvSpPr>
        <p:spPr>
          <a:xfrm>
            <a:off x="8415457" y="5073789"/>
            <a:ext cx="22860" cy="517088"/>
          </a:xfrm>
          <a:prstGeom prst="roundRect">
            <a:avLst>
              <a:gd name="adj" fmla="val 678724"/>
            </a:avLst>
          </a:prstGeom>
          <a:solidFill>
            <a:srgbClr val="CED9CE"/>
          </a:solidFill>
          <a:ln/>
        </p:spPr>
      </p:sp>
      <p:sp>
        <p:nvSpPr>
          <p:cNvPr id="16" name="Shape 13"/>
          <p:cNvSpPr/>
          <p:nvPr/>
        </p:nvSpPr>
        <p:spPr>
          <a:xfrm>
            <a:off x="8233053" y="5396925"/>
            <a:ext cx="387787" cy="387787"/>
          </a:xfrm>
          <a:prstGeom prst="roundRect">
            <a:avLst>
              <a:gd name="adj" fmla="val 40011"/>
            </a:avLst>
          </a:prstGeom>
          <a:solidFill>
            <a:srgbClr val="E8F3E8"/>
          </a:solidFill>
          <a:ln/>
        </p:spPr>
      </p:sp>
      <p:sp>
        <p:nvSpPr>
          <p:cNvPr id="17" name="Text 14"/>
          <p:cNvSpPr/>
          <p:nvPr/>
        </p:nvSpPr>
        <p:spPr>
          <a:xfrm>
            <a:off x="8297644" y="5429190"/>
            <a:ext cx="258485" cy="323136"/>
          </a:xfrm>
          <a:prstGeom prst="rect">
            <a:avLst/>
          </a:prstGeom>
          <a:noFill/>
          <a:ln/>
        </p:spPr>
        <p:txBody>
          <a:bodyPr wrap="none" lIns="0" tIns="0" rIns="0" bIns="0" rtlCol="0" anchor="t"/>
          <a:lstStyle/>
          <a:p>
            <a:pPr algn="ctr" indent="0" marL="0">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3</a:t>
            </a:r>
            <a:endParaRPr lang="en-US" sz="2000" dirty="0"/>
          </a:p>
        </p:txBody>
      </p:sp>
      <p:sp>
        <p:nvSpPr>
          <p:cNvPr id="18" name="Text 15"/>
          <p:cNvSpPr/>
          <p:nvPr/>
        </p:nvSpPr>
        <p:spPr>
          <a:xfrm>
            <a:off x="7349609" y="3701415"/>
            <a:ext cx="2154912" cy="269319"/>
          </a:xfrm>
          <a:prstGeom prst="rect">
            <a:avLst/>
          </a:prstGeom>
          <a:noFill/>
          <a:ln/>
        </p:spPr>
        <p:txBody>
          <a:bodyPr wrap="none" lIns="0" tIns="0" rIns="0" bIns="0" rtlCol="0" anchor="t"/>
          <a:lstStyle/>
          <a:p>
            <a:pPr algn="ctr" indent="0" marL="0">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Symptom Analysis</a:t>
            </a:r>
            <a:endParaRPr lang="en-US" sz="1650" dirty="0"/>
          </a:p>
        </p:txBody>
      </p:sp>
      <p:sp>
        <p:nvSpPr>
          <p:cNvPr id="19" name="Text 16"/>
          <p:cNvSpPr/>
          <p:nvPr/>
        </p:nvSpPr>
        <p:spPr>
          <a:xfrm>
            <a:off x="6483191" y="4074081"/>
            <a:ext cx="3887748" cy="827246"/>
          </a:xfrm>
          <a:prstGeom prst="rect">
            <a:avLst/>
          </a:prstGeom>
          <a:noFill/>
          <a:ln/>
        </p:spPr>
        <p:txBody>
          <a:bodyPr wrap="square" lIns="0" tIns="0" rIns="0" bIns="0" rtlCol="0" anchor="t"/>
          <a:lstStyle/>
          <a:p>
            <a:pPr algn="ctr" indent="0" marL="0">
              <a:lnSpc>
                <a:spcPts val="2150"/>
              </a:lnSpc>
              <a:buNone/>
            </a:pPr>
            <a:r>
              <a:rPr lang="en-US" sz="1350" dirty="0">
                <a:solidFill>
                  <a:srgbClr val="405449"/>
                </a:solidFill>
                <a:latin typeface="Nobile" pitchFamily="34" charset="0"/>
                <a:ea typeface="Nobile" pitchFamily="34" charset="-122"/>
                <a:cs typeface="Nobile" pitchFamily="34" charset="-120"/>
              </a:rPr>
              <a:t>Patient describes their medical concern. The AI analyses the input to understand urgency and appropriate department routing.</a:t>
            </a:r>
            <a:endParaRPr lang="en-US" sz="1350" dirty="0"/>
          </a:p>
        </p:txBody>
      </p:sp>
      <p:sp>
        <p:nvSpPr>
          <p:cNvPr id="20" name="Shape 17"/>
          <p:cNvSpPr/>
          <p:nvPr/>
        </p:nvSpPr>
        <p:spPr>
          <a:xfrm>
            <a:off x="10639306" y="5590758"/>
            <a:ext cx="22860" cy="517088"/>
          </a:xfrm>
          <a:prstGeom prst="roundRect">
            <a:avLst>
              <a:gd name="adj" fmla="val 678724"/>
            </a:avLst>
          </a:prstGeom>
          <a:solidFill>
            <a:srgbClr val="CED9CE"/>
          </a:solidFill>
          <a:ln/>
        </p:spPr>
      </p:sp>
      <p:sp>
        <p:nvSpPr>
          <p:cNvPr id="21" name="Shape 18"/>
          <p:cNvSpPr/>
          <p:nvPr/>
        </p:nvSpPr>
        <p:spPr>
          <a:xfrm>
            <a:off x="10456902" y="5396925"/>
            <a:ext cx="387787" cy="387787"/>
          </a:xfrm>
          <a:prstGeom prst="roundRect">
            <a:avLst>
              <a:gd name="adj" fmla="val 40011"/>
            </a:avLst>
          </a:prstGeom>
          <a:solidFill>
            <a:srgbClr val="E8F3E8"/>
          </a:solidFill>
          <a:ln/>
        </p:spPr>
      </p:sp>
      <p:sp>
        <p:nvSpPr>
          <p:cNvPr id="22" name="Text 19"/>
          <p:cNvSpPr/>
          <p:nvPr/>
        </p:nvSpPr>
        <p:spPr>
          <a:xfrm>
            <a:off x="10521494" y="5429190"/>
            <a:ext cx="258485" cy="323136"/>
          </a:xfrm>
          <a:prstGeom prst="rect">
            <a:avLst/>
          </a:prstGeom>
          <a:noFill/>
          <a:ln/>
        </p:spPr>
        <p:txBody>
          <a:bodyPr wrap="none" lIns="0" tIns="0" rIns="0" bIns="0" rtlCol="0" anchor="t"/>
          <a:lstStyle/>
          <a:p>
            <a:pPr algn="ctr" indent="0" marL="0">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4</a:t>
            </a:r>
            <a:endParaRPr lang="en-US" sz="2000" dirty="0"/>
          </a:p>
        </p:txBody>
      </p:sp>
      <p:sp>
        <p:nvSpPr>
          <p:cNvPr id="23" name="Text 20"/>
          <p:cNvSpPr/>
          <p:nvPr/>
        </p:nvSpPr>
        <p:spPr>
          <a:xfrm>
            <a:off x="9134951" y="6280309"/>
            <a:ext cx="3031808" cy="269319"/>
          </a:xfrm>
          <a:prstGeom prst="rect">
            <a:avLst/>
          </a:prstGeom>
          <a:noFill/>
          <a:ln/>
        </p:spPr>
        <p:txBody>
          <a:bodyPr wrap="none" lIns="0" tIns="0" rIns="0" bIns="0" rtlCol="0" anchor="t"/>
          <a:lstStyle/>
          <a:p>
            <a:pPr algn="ctr" indent="0" marL="0">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Confirmation &amp; Completion</a:t>
            </a:r>
            <a:endParaRPr lang="en-US" sz="1650" dirty="0"/>
          </a:p>
        </p:txBody>
      </p:sp>
      <p:sp>
        <p:nvSpPr>
          <p:cNvPr id="24" name="Text 21"/>
          <p:cNvSpPr/>
          <p:nvPr/>
        </p:nvSpPr>
        <p:spPr>
          <a:xfrm>
            <a:off x="8707041" y="6652974"/>
            <a:ext cx="3887748" cy="827246"/>
          </a:xfrm>
          <a:prstGeom prst="rect">
            <a:avLst/>
          </a:prstGeom>
          <a:noFill/>
          <a:ln/>
        </p:spPr>
        <p:txBody>
          <a:bodyPr wrap="square" lIns="0" tIns="0" rIns="0" bIns="0" rtlCol="0" anchor="t"/>
          <a:lstStyle/>
          <a:p>
            <a:pPr algn="ctr" indent="0" marL="0">
              <a:lnSpc>
                <a:spcPts val="2150"/>
              </a:lnSpc>
              <a:buNone/>
            </a:pPr>
            <a:r>
              <a:rPr lang="en-US" sz="1350" dirty="0">
                <a:solidFill>
                  <a:srgbClr val="405449"/>
                </a:solidFill>
                <a:latin typeface="Nobile" pitchFamily="34" charset="0"/>
                <a:ea typeface="Nobile" pitchFamily="34" charset="-122"/>
                <a:cs typeface="Nobile" pitchFamily="34" charset="-120"/>
              </a:rPr>
              <a:t>System summarises collected information, assigns ward recommendation, and confirms successful registration with next steps.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2165271" y="448985"/>
            <a:ext cx="1432084" cy="321231"/>
          </a:xfrm>
          <a:prstGeom prst="roundRect">
            <a:avLst>
              <a:gd name="adj" fmla="val 36500"/>
            </a:avLst>
          </a:prstGeom>
          <a:noFill/>
          <a:ln w="7620">
            <a:solidFill>
              <a:srgbClr val="438951"/>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270522" y="544473"/>
            <a:ext cx="130254" cy="130254"/>
          </a:xfrm>
          <a:prstGeom prst="rect">
            <a:avLst/>
          </a:prstGeom>
        </p:spPr>
      </p:pic>
      <p:sp>
        <p:nvSpPr>
          <p:cNvPr id="4" name="Text 1"/>
          <p:cNvSpPr/>
          <p:nvPr/>
        </p:nvSpPr>
        <p:spPr>
          <a:xfrm>
            <a:off x="2465903" y="505420"/>
            <a:ext cx="1026200" cy="208359"/>
          </a:xfrm>
          <a:prstGeom prst="rect">
            <a:avLst/>
          </a:prstGeom>
          <a:noFill/>
          <a:ln/>
        </p:spPr>
        <p:txBody>
          <a:bodyPr wrap="none" lIns="0" tIns="0" rIns="0" bIns="0" rtlCol="0" anchor="t"/>
          <a:lstStyle/>
          <a:p>
            <a:pPr algn="l" indent="0" marL="0">
              <a:lnSpc>
                <a:spcPts val="1600"/>
              </a:lnSpc>
              <a:buNone/>
            </a:pPr>
            <a:r>
              <a:rPr lang="en-US" sz="1000" dirty="0">
                <a:solidFill>
                  <a:srgbClr val="438951"/>
                </a:solidFill>
                <a:latin typeface="Nobile" pitchFamily="34" charset="0"/>
                <a:ea typeface="Nobile" pitchFamily="34" charset="-122"/>
                <a:cs typeface="Nobile" pitchFamily="34" charset="-120"/>
              </a:rPr>
              <a:t>DATA SECURITY</a:t>
            </a:r>
            <a:endParaRPr lang="en-US" sz="1000" dirty="0"/>
          </a:p>
        </p:txBody>
      </p:sp>
      <p:sp>
        <p:nvSpPr>
          <p:cNvPr id="5" name="Text 2"/>
          <p:cNvSpPr/>
          <p:nvPr/>
        </p:nvSpPr>
        <p:spPr>
          <a:xfrm>
            <a:off x="2165271" y="835343"/>
            <a:ext cx="5809178" cy="508754"/>
          </a:xfrm>
          <a:prstGeom prst="rect">
            <a:avLst/>
          </a:prstGeom>
          <a:noFill/>
          <a:ln/>
        </p:spPr>
        <p:txBody>
          <a:bodyPr wrap="none" lIns="0" tIns="0" rIns="0" bIns="0" rtlCol="0" anchor="t"/>
          <a:lstStyle/>
          <a:p>
            <a:pPr algn="l" indent="0" marL="0">
              <a:lnSpc>
                <a:spcPts val="4000"/>
              </a:lnSpc>
              <a:buNone/>
            </a:pPr>
            <a:r>
              <a:rPr lang="en-US" sz="3200" b="1" dirty="0">
                <a:solidFill>
                  <a:srgbClr val="3B4540"/>
                </a:solidFill>
                <a:latin typeface="Fraunces Extra Bold" pitchFamily="34" charset="0"/>
                <a:ea typeface="Fraunces Extra Bold" pitchFamily="34" charset="-122"/>
                <a:cs typeface="Fraunces Extra Bold" pitchFamily="34" charset="-120"/>
              </a:rPr>
              <a:t>Secure Cloud-Based Storage</a:t>
            </a:r>
            <a:endParaRPr lang="en-US" sz="3200" dirty="0"/>
          </a:p>
        </p:txBody>
      </p:sp>
      <p:sp>
        <p:nvSpPr>
          <p:cNvPr id="6" name="Text 3"/>
          <p:cNvSpPr/>
          <p:nvPr/>
        </p:nvSpPr>
        <p:spPr>
          <a:xfrm>
            <a:off x="2165271" y="1751052"/>
            <a:ext cx="3206829" cy="305395"/>
          </a:xfrm>
          <a:prstGeom prst="rect">
            <a:avLst/>
          </a:prstGeom>
          <a:noFill/>
          <a:ln/>
        </p:spPr>
        <p:txBody>
          <a:bodyPr wrap="none" lIns="0" tIns="0" rIns="0" bIns="0" rtlCol="0" anchor="t"/>
          <a:lstStyle/>
          <a:p>
            <a:pPr algn="l" indent="0" marL="0">
              <a:lnSpc>
                <a:spcPts val="2400"/>
              </a:lnSpc>
              <a:buNone/>
            </a:pPr>
            <a:r>
              <a:rPr lang="en-US" sz="1900" b="1" dirty="0">
                <a:solidFill>
                  <a:srgbClr val="3B4540"/>
                </a:solidFill>
                <a:latin typeface="Fraunces Extra Bold" pitchFamily="34" charset="0"/>
                <a:ea typeface="Fraunces Extra Bold" pitchFamily="34" charset="-122"/>
                <a:cs typeface="Fraunces Extra Bold" pitchFamily="34" charset="-120"/>
              </a:rPr>
              <a:t>Robust Data Management</a:t>
            </a:r>
            <a:endParaRPr lang="en-US" sz="1900" dirty="0"/>
          </a:p>
        </p:txBody>
      </p:sp>
      <p:sp>
        <p:nvSpPr>
          <p:cNvPr id="7" name="Text 4"/>
          <p:cNvSpPr/>
          <p:nvPr/>
        </p:nvSpPr>
        <p:spPr>
          <a:xfrm>
            <a:off x="2165271" y="2219206"/>
            <a:ext cx="4951333" cy="781526"/>
          </a:xfrm>
          <a:prstGeom prst="rect">
            <a:avLst/>
          </a:prstGeom>
          <a:noFill/>
          <a:ln/>
        </p:spPr>
        <p:txBody>
          <a:bodyPr wrap="square" lIns="0" tIns="0" rIns="0" bIns="0" rtlCol="0" anchor="t"/>
          <a:lstStyle/>
          <a:p>
            <a:pPr algn="l" indent="0" marL="0">
              <a:lnSpc>
                <a:spcPts val="2050"/>
              </a:lnSpc>
              <a:buNone/>
            </a:pPr>
            <a:r>
              <a:rPr lang="en-US" sz="1250" dirty="0">
                <a:solidFill>
                  <a:srgbClr val="405449"/>
                </a:solidFill>
                <a:latin typeface="Nobile" pitchFamily="34" charset="0"/>
                <a:ea typeface="Nobile" pitchFamily="34" charset="-122"/>
                <a:cs typeface="Nobile" pitchFamily="34" charset="-120"/>
              </a:rPr>
              <a:t>Patient information is securely stored in Supabase, a cloud-based PostgreSQL database that provides enterprise-grade security and reliability.</a:t>
            </a:r>
            <a:endParaRPr lang="en-US" sz="1250" dirty="0"/>
          </a:p>
        </p:txBody>
      </p:sp>
      <p:sp>
        <p:nvSpPr>
          <p:cNvPr id="8" name="Text 5"/>
          <p:cNvSpPr/>
          <p:nvPr/>
        </p:nvSpPr>
        <p:spPr>
          <a:xfrm>
            <a:off x="2165271" y="3147179"/>
            <a:ext cx="4951333" cy="781526"/>
          </a:xfrm>
          <a:prstGeom prst="rect">
            <a:avLst/>
          </a:prstGeom>
          <a:noFill/>
          <a:ln/>
        </p:spPr>
        <p:txBody>
          <a:bodyPr wrap="square" lIns="0" tIns="0" rIns="0" bIns="0" rtlCol="0" anchor="t"/>
          <a:lstStyle/>
          <a:p>
            <a:pPr algn="l" indent="0" marL="0">
              <a:lnSpc>
                <a:spcPts val="2050"/>
              </a:lnSpc>
              <a:buNone/>
            </a:pPr>
            <a:r>
              <a:rPr lang="en-US" sz="1250" dirty="0">
                <a:solidFill>
                  <a:srgbClr val="405449"/>
                </a:solidFill>
                <a:latin typeface="Nobile" pitchFamily="34" charset="0"/>
                <a:ea typeface="Nobile" pitchFamily="34" charset="-122"/>
                <a:cs typeface="Nobile" pitchFamily="34" charset="-120"/>
              </a:rPr>
              <a:t>The system maintains structured medical records with complete audit trails, ensuring data integrity and compliance with healthcare regulations.</a:t>
            </a:r>
            <a:endParaRPr lang="en-US" sz="1250" dirty="0"/>
          </a:p>
        </p:txBody>
      </p:sp>
      <p:sp>
        <p:nvSpPr>
          <p:cNvPr id="9" name="Text 6"/>
          <p:cNvSpPr/>
          <p:nvPr/>
        </p:nvSpPr>
        <p:spPr>
          <a:xfrm>
            <a:off x="2165271" y="4075152"/>
            <a:ext cx="4951333" cy="26050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405449"/>
                </a:solidFill>
                <a:latin typeface="Nobile" pitchFamily="34" charset="0"/>
                <a:ea typeface="Nobile" pitchFamily="34" charset="-122"/>
                <a:cs typeface="Nobile" pitchFamily="34" charset="-120"/>
              </a:rPr>
              <a:t>End-to-end encryption for sensitive health data</a:t>
            </a:r>
            <a:endParaRPr lang="en-US" sz="1250" dirty="0"/>
          </a:p>
        </p:txBody>
      </p:sp>
      <p:sp>
        <p:nvSpPr>
          <p:cNvPr id="10" name="Text 7"/>
          <p:cNvSpPr/>
          <p:nvPr/>
        </p:nvSpPr>
        <p:spPr>
          <a:xfrm>
            <a:off x="2165271" y="4392573"/>
            <a:ext cx="4951333" cy="26050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405449"/>
                </a:solidFill>
                <a:latin typeface="Nobile" pitchFamily="34" charset="0"/>
                <a:ea typeface="Nobile" pitchFamily="34" charset="-122"/>
                <a:cs typeface="Nobile" pitchFamily="34" charset="-120"/>
              </a:rPr>
              <a:t>Role-based access control for medical staff</a:t>
            </a:r>
            <a:endParaRPr lang="en-US" sz="1250" dirty="0"/>
          </a:p>
        </p:txBody>
      </p:sp>
      <p:sp>
        <p:nvSpPr>
          <p:cNvPr id="11" name="Text 8"/>
          <p:cNvSpPr/>
          <p:nvPr/>
        </p:nvSpPr>
        <p:spPr>
          <a:xfrm>
            <a:off x="2165271" y="4709993"/>
            <a:ext cx="4951333" cy="26050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405449"/>
                </a:solidFill>
                <a:latin typeface="Nobile" pitchFamily="34" charset="0"/>
                <a:ea typeface="Nobile" pitchFamily="34" charset="-122"/>
                <a:cs typeface="Nobile" pitchFamily="34" charset="-120"/>
              </a:rPr>
              <a:t>Automated backups and disaster recovery</a:t>
            </a:r>
            <a:endParaRPr lang="en-US" sz="1250" dirty="0"/>
          </a:p>
        </p:txBody>
      </p:sp>
      <p:sp>
        <p:nvSpPr>
          <p:cNvPr id="12" name="Text 9"/>
          <p:cNvSpPr/>
          <p:nvPr/>
        </p:nvSpPr>
        <p:spPr>
          <a:xfrm>
            <a:off x="2165271" y="5027414"/>
            <a:ext cx="4951333" cy="26050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405449"/>
                </a:solidFill>
                <a:latin typeface="Nobile" pitchFamily="34" charset="0"/>
                <a:ea typeface="Nobile" pitchFamily="34" charset="-122"/>
                <a:cs typeface="Nobile" pitchFamily="34" charset="-120"/>
              </a:rPr>
              <a:t>GDPR and HIPAA compliance measures</a:t>
            </a:r>
            <a:endParaRPr lang="en-US" sz="1250" dirty="0"/>
          </a:p>
        </p:txBody>
      </p:sp>
      <p:pic>
        <p:nvPicPr>
          <p:cNvPr id="13" name="Image 1" descr="preencoded.png">    </p:cNvPr>
          <p:cNvPicPr>
            <a:picLocks noChangeAspect="1"/>
          </p:cNvPicPr>
          <p:nvPr/>
        </p:nvPicPr>
        <p:blipFill>
          <a:blip r:embed="rId3"/>
          <a:stretch>
            <a:fillRect/>
          </a:stretch>
        </p:blipFill>
        <p:spPr>
          <a:xfrm>
            <a:off x="7521416" y="1771412"/>
            <a:ext cx="4951333" cy="4951333"/>
          </a:xfrm>
          <a:prstGeom prst="rect">
            <a:avLst/>
          </a:prstGeom>
        </p:spPr>
      </p:pic>
      <p:sp>
        <p:nvSpPr>
          <p:cNvPr id="14" name="Shape 10"/>
          <p:cNvSpPr/>
          <p:nvPr/>
        </p:nvSpPr>
        <p:spPr>
          <a:xfrm>
            <a:off x="2165271" y="7088981"/>
            <a:ext cx="10299859" cy="691634"/>
          </a:xfrm>
          <a:prstGeom prst="roundRect">
            <a:avLst>
              <a:gd name="adj" fmla="val 21191"/>
            </a:avLst>
          </a:prstGeom>
          <a:solidFill>
            <a:srgbClr val="CCE6D1"/>
          </a:solidFill>
          <a:ln/>
        </p:spPr>
      </p:sp>
      <p:pic>
        <p:nvPicPr>
          <p:cNvPr id="15" name="Image 2" descr="preencoded.png">    </p:cNvPr>
          <p:cNvPicPr>
            <a:picLocks noChangeAspect="1"/>
          </p:cNvPicPr>
          <p:nvPr/>
        </p:nvPicPr>
        <p:blipFill>
          <a:blip r:embed="rId4"/>
          <a:stretch>
            <a:fillRect/>
          </a:stretch>
        </p:blipFill>
        <p:spPr>
          <a:xfrm>
            <a:off x="2328029" y="7325082"/>
            <a:ext cx="203478" cy="162758"/>
          </a:xfrm>
          <a:prstGeom prst="rect">
            <a:avLst/>
          </a:prstGeom>
        </p:spPr>
      </p:pic>
      <p:sp>
        <p:nvSpPr>
          <p:cNvPr id="16" name="Text 11"/>
          <p:cNvSpPr/>
          <p:nvPr/>
        </p:nvSpPr>
        <p:spPr>
          <a:xfrm>
            <a:off x="2694265" y="7292340"/>
            <a:ext cx="9608106" cy="260509"/>
          </a:xfrm>
          <a:prstGeom prst="rect">
            <a:avLst/>
          </a:prstGeom>
          <a:noFill/>
          <a:ln/>
        </p:spPr>
        <p:txBody>
          <a:bodyPr wrap="none" lIns="0" tIns="0" rIns="0" bIns="0" rtlCol="0" anchor="t"/>
          <a:lstStyle/>
          <a:p>
            <a:pPr algn="l" indent="0" marL="0">
              <a:lnSpc>
                <a:spcPts val="2050"/>
              </a:lnSpc>
              <a:buNone/>
            </a:pPr>
            <a:r>
              <a:rPr lang="en-US" sz="1250" dirty="0">
                <a:solidFill>
                  <a:srgbClr val="000000"/>
                </a:solidFill>
                <a:latin typeface="Nobile" pitchFamily="34" charset="0"/>
                <a:ea typeface="Nobile" pitchFamily="34" charset="-122"/>
                <a:cs typeface="Nobile" pitchFamily="34" charset="-120"/>
              </a:rPr>
              <a:t>All patient data is anonymised for analytics whilst maintaining complete records for authorised medical personnel.</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2829163" y="391358"/>
            <a:ext cx="1562576" cy="266462"/>
          </a:xfrm>
          <a:prstGeom prst="roundRect">
            <a:avLst>
              <a:gd name="adj" fmla="val 38329"/>
            </a:avLst>
          </a:prstGeom>
          <a:solidFill>
            <a:srgbClr val="DDEEE0"/>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14174" y="467797"/>
            <a:ext cx="113467" cy="113467"/>
          </a:xfrm>
          <a:prstGeom prst="rect">
            <a:avLst/>
          </a:prstGeom>
        </p:spPr>
      </p:pic>
      <p:sp>
        <p:nvSpPr>
          <p:cNvPr id="4" name="Text 1"/>
          <p:cNvSpPr/>
          <p:nvPr/>
        </p:nvSpPr>
        <p:spPr>
          <a:xfrm>
            <a:off x="3084314" y="433864"/>
            <a:ext cx="1222415" cy="181451"/>
          </a:xfrm>
          <a:prstGeom prst="rect">
            <a:avLst/>
          </a:prstGeom>
          <a:noFill/>
          <a:ln/>
        </p:spPr>
        <p:txBody>
          <a:bodyPr wrap="non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IMPACT &amp; OUTCOMES</a:t>
            </a:r>
            <a:endParaRPr lang="en-US" sz="850" dirty="0"/>
          </a:p>
        </p:txBody>
      </p:sp>
      <p:sp>
        <p:nvSpPr>
          <p:cNvPr id="5" name="Text 2"/>
          <p:cNvSpPr/>
          <p:nvPr/>
        </p:nvSpPr>
        <p:spPr>
          <a:xfrm>
            <a:off x="2829163" y="714494"/>
            <a:ext cx="6184106" cy="443151"/>
          </a:xfrm>
          <a:prstGeom prst="rect">
            <a:avLst/>
          </a:prstGeom>
          <a:noFill/>
          <a:ln/>
        </p:spPr>
        <p:txBody>
          <a:bodyPr wrap="none" lIns="0" tIns="0" rIns="0" bIns="0" rtlCol="0" anchor="t"/>
          <a:lstStyle/>
          <a:p>
            <a:pPr algn="l" indent="0" marL="0">
              <a:lnSpc>
                <a:spcPts val="3450"/>
              </a:lnSpc>
              <a:buNone/>
            </a:pPr>
            <a:r>
              <a:rPr lang="en-US" sz="2750" b="1" dirty="0">
                <a:solidFill>
                  <a:srgbClr val="3B4540"/>
                </a:solidFill>
                <a:latin typeface="Fraunces Extra Bold" pitchFamily="34" charset="0"/>
                <a:ea typeface="Fraunces Extra Bold" pitchFamily="34" charset="-122"/>
                <a:cs typeface="Fraunces Extra Bold" pitchFamily="34" charset="-120"/>
              </a:rPr>
              <a:t>Benefits &amp; Learning Achievements</a:t>
            </a:r>
            <a:endParaRPr lang="en-US" sz="2750" dirty="0"/>
          </a:p>
        </p:txBody>
      </p:sp>
      <p:sp>
        <p:nvSpPr>
          <p:cNvPr id="6" name="Text 3"/>
          <p:cNvSpPr/>
          <p:nvPr/>
        </p:nvSpPr>
        <p:spPr>
          <a:xfrm>
            <a:off x="2829163" y="1512213"/>
            <a:ext cx="2127647" cy="265867"/>
          </a:xfrm>
          <a:prstGeom prst="rect">
            <a:avLst/>
          </a:prstGeom>
          <a:noFill/>
          <a:ln/>
        </p:spPr>
        <p:txBody>
          <a:bodyPr wrap="none" lIns="0" tIns="0" rIns="0" bIns="0" rtlCol="0" anchor="t"/>
          <a:lstStyle/>
          <a:p>
            <a:pPr algn="l" indent="0" marL="0">
              <a:lnSpc>
                <a:spcPts val="2050"/>
              </a:lnSpc>
              <a:buNone/>
            </a:pPr>
            <a:r>
              <a:rPr lang="en-US" sz="1650" b="1" dirty="0">
                <a:solidFill>
                  <a:srgbClr val="3B4540"/>
                </a:solidFill>
                <a:latin typeface="Fraunces Extra Bold" pitchFamily="34" charset="0"/>
                <a:ea typeface="Fraunces Extra Bold" pitchFamily="34" charset="-122"/>
                <a:cs typeface="Fraunces Extra Bold" pitchFamily="34" charset="-120"/>
              </a:rPr>
              <a:t>System Benefits</a:t>
            </a:r>
            <a:endParaRPr lang="en-US" sz="1650" dirty="0"/>
          </a:p>
        </p:txBody>
      </p:sp>
      <p:sp>
        <p:nvSpPr>
          <p:cNvPr id="7" name="Shape 4"/>
          <p:cNvSpPr/>
          <p:nvPr/>
        </p:nvSpPr>
        <p:spPr>
          <a:xfrm>
            <a:off x="2829163" y="1937623"/>
            <a:ext cx="4312920" cy="1894761"/>
          </a:xfrm>
          <a:prstGeom prst="roundRect">
            <a:avLst>
              <a:gd name="adj" fmla="val 6738"/>
            </a:avLst>
          </a:prstGeom>
          <a:solidFill>
            <a:srgbClr val="E8F3E8"/>
          </a:solidFill>
          <a:ln/>
        </p:spPr>
      </p:sp>
      <p:sp>
        <p:nvSpPr>
          <p:cNvPr id="8" name="Shape 5"/>
          <p:cNvSpPr/>
          <p:nvPr/>
        </p:nvSpPr>
        <p:spPr>
          <a:xfrm>
            <a:off x="2970967" y="2079427"/>
            <a:ext cx="425529" cy="425529"/>
          </a:xfrm>
          <a:prstGeom prst="roundRect">
            <a:avLst>
              <a:gd name="adj" fmla="val 21486398"/>
            </a:avLst>
          </a:prstGeom>
          <a:solidFill>
            <a:srgbClr val="438951"/>
          </a:solidFill>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8005" y="2196465"/>
            <a:ext cx="191453" cy="191453"/>
          </a:xfrm>
          <a:prstGeom prst="rect">
            <a:avLst/>
          </a:prstGeom>
        </p:spPr>
      </p:pic>
      <p:sp>
        <p:nvSpPr>
          <p:cNvPr id="10" name="Text 6"/>
          <p:cNvSpPr/>
          <p:nvPr/>
        </p:nvSpPr>
        <p:spPr>
          <a:xfrm>
            <a:off x="2970967" y="2646759"/>
            <a:ext cx="2027277" cy="221575"/>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Reduced Waiting Time</a:t>
            </a:r>
            <a:endParaRPr lang="en-US" sz="1350" dirty="0"/>
          </a:p>
        </p:txBody>
      </p:sp>
      <p:sp>
        <p:nvSpPr>
          <p:cNvPr id="11" name="Text 7"/>
          <p:cNvSpPr/>
          <p:nvPr/>
        </p:nvSpPr>
        <p:spPr>
          <a:xfrm>
            <a:off x="2970967" y="3010138"/>
            <a:ext cx="4029313" cy="680442"/>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Patients complete registration in minutes rather than waiting in lengthy queues, improving satisfaction significantly.</a:t>
            </a:r>
            <a:endParaRPr lang="en-US" sz="1100" dirty="0"/>
          </a:p>
        </p:txBody>
      </p:sp>
      <p:sp>
        <p:nvSpPr>
          <p:cNvPr id="12" name="Shape 8"/>
          <p:cNvSpPr/>
          <p:nvPr/>
        </p:nvSpPr>
        <p:spPr>
          <a:xfrm>
            <a:off x="2829163" y="3974187"/>
            <a:ext cx="4312920" cy="1667947"/>
          </a:xfrm>
          <a:prstGeom prst="roundRect">
            <a:avLst>
              <a:gd name="adj" fmla="val 7654"/>
            </a:avLst>
          </a:prstGeom>
          <a:solidFill>
            <a:srgbClr val="E8F3E8"/>
          </a:solidFill>
          <a:ln/>
        </p:spPr>
      </p:sp>
      <p:sp>
        <p:nvSpPr>
          <p:cNvPr id="13" name="Shape 9"/>
          <p:cNvSpPr/>
          <p:nvPr/>
        </p:nvSpPr>
        <p:spPr>
          <a:xfrm>
            <a:off x="2970967" y="4115991"/>
            <a:ext cx="425529" cy="425529"/>
          </a:xfrm>
          <a:prstGeom prst="roundRect">
            <a:avLst>
              <a:gd name="adj" fmla="val 21486398"/>
            </a:avLst>
          </a:prstGeom>
          <a:solidFill>
            <a:srgbClr val="438951"/>
          </a:solidFill>
          <a:ln/>
        </p:spPr>
      </p:sp>
      <p:pic>
        <p:nvPicPr>
          <p:cNvPr id="1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88005" y="4233029"/>
            <a:ext cx="191453" cy="191453"/>
          </a:xfrm>
          <a:prstGeom prst="rect">
            <a:avLst/>
          </a:prstGeom>
        </p:spPr>
      </p:pic>
      <p:sp>
        <p:nvSpPr>
          <p:cNvPr id="15" name="Text 10"/>
          <p:cNvSpPr/>
          <p:nvPr/>
        </p:nvSpPr>
        <p:spPr>
          <a:xfrm>
            <a:off x="2970967" y="4683323"/>
            <a:ext cx="2633305" cy="221575"/>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Enhanced Patient Experience</a:t>
            </a:r>
            <a:endParaRPr lang="en-US" sz="1350" dirty="0"/>
          </a:p>
        </p:txBody>
      </p:sp>
      <p:sp>
        <p:nvSpPr>
          <p:cNvPr id="16" name="Text 11"/>
          <p:cNvSpPr/>
          <p:nvPr/>
        </p:nvSpPr>
        <p:spPr>
          <a:xfrm>
            <a:off x="2970967" y="5046702"/>
            <a:ext cx="4029313" cy="453628"/>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24/7 availability and consistent service quality create a welcoming, efficient first point of contact.</a:t>
            </a:r>
            <a:endParaRPr lang="en-US" sz="1100" dirty="0"/>
          </a:p>
        </p:txBody>
      </p:sp>
      <p:sp>
        <p:nvSpPr>
          <p:cNvPr id="17" name="Shape 12"/>
          <p:cNvSpPr/>
          <p:nvPr/>
        </p:nvSpPr>
        <p:spPr>
          <a:xfrm>
            <a:off x="2829163" y="5783937"/>
            <a:ext cx="4312920" cy="1894761"/>
          </a:xfrm>
          <a:prstGeom prst="roundRect">
            <a:avLst>
              <a:gd name="adj" fmla="val 6738"/>
            </a:avLst>
          </a:prstGeom>
          <a:solidFill>
            <a:srgbClr val="E8F3E8"/>
          </a:solidFill>
          <a:ln/>
        </p:spPr>
      </p:sp>
      <p:sp>
        <p:nvSpPr>
          <p:cNvPr id="18" name="Shape 13"/>
          <p:cNvSpPr/>
          <p:nvPr/>
        </p:nvSpPr>
        <p:spPr>
          <a:xfrm>
            <a:off x="2970967" y="5925741"/>
            <a:ext cx="425529" cy="425529"/>
          </a:xfrm>
          <a:prstGeom prst="roundRect">
            <a:avLst>
              <a:gd name="adj" fmla="val 21486398"/>
            </a:avLst>
          </a:prstGeom>
          <a:solidFill>
            <a:srgbClr val="438951"/>
          </a:solidFill>
          <a:ln/>
        </p:spPr>
      </p:sp>
      <p:pic>
        <p:nvPicPr>
          <p:cNvPr id="19"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88005" y="6042779"/>
            <a:ext cx="191453" cy="191453"/>
          </a:xfrm>
          <a:prstGeom prst="rect">
            <a:avLst/>
          </a:prstGeom>
        </p:spPr>
      </p:pic>
      <p:sp>
        <p:nvSpPr>
          <p:cNvPr id="20" name="Text 14"/>
          <p:cNvSpPr/>
          <p:nvPr/>
        </p:nvSpPr>
        <p:spPr>
          <a:xfrm>
            <a:off x="2970967" y="6493073"/>
            <a:ext cx="2156579" cy="221575"/>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Streamlined Operations</a:t>
            </a:r>
            <a:endParaRPr lang="en-US" sz="1350" dirty="0"/>
          </a:p>
        </p:txBody>
      </p:sp>
      <p:sp>
        <p:nvSpPr>
          <p:cNvPr id="21" name="Text 15"/>
          <p:cNvSpPr/>
          <p:nvPr/>
        </p:nvSpPr>
        <p:spPr>
          <a:xfrm>
            <a:off x="2970967" y="6856452"/>
            <a:ext cx="4029313" cy="680442"/>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Staff can focus on complex cases whilst routine registrations are handled automatically with greater accuracy.</a:t>
            </a:r>
            <a:endParaRPr lang="en-US" sz="1100" dirty="0"/>
          </a:p>
        </p:txBody>
      </p:sp>
      <p:sp>
        <p:nvSpPr>
          <p:cNvPr id="22" name="Text 16"/>
          <p:cNvSpPr/>
          <p:nvPr/>
        </p:nvSpPr>
        <p:spPr>
          <a:xfrm>
            <a:off x="7495699" y="1512213"/>
            <a:ext cx="3207901" cy="265867"/>
          </a:xfrm>
          <a:prstGeom prst="rect">
            <a:avLst/>
          </a:prstGeom>
          <a:noFill/>
          <a:ln/>
        </p:spPr>
        <p:txBody>
          <a:bodyPr wrap="none" lIns="0" tIns="0" rIns="0" bIns="0" rtlCol="0" anchor="t"/>
          <a:lstStyle/>
          <a:p>
            <a:pPr algn="l" indent="0" marL="0">
              <a:lnSpc>
                <a:spcPts val="2050"/>
              </a:lnSpc>
              <a:buNone/>
            </a:pPr>
            <a:r>
              <a:rPr lang="en-US" sz="1650" b="1" dirty="0">
                <a:solidFill>
                  <a:srgbClr val="3B4540"/>
                </a:solidFill>
                <a:latin typeface="Fraunces Extra Bold" pitchFamily="34" charset="0"/>
                <a:ea typeface="Fraunces Extra Bold" pitchFamily="34" charset="-122"/>
                <a:cs typeface="Fraunces Extra Bold" pitchFamily="34" charset="-120"/>
              </a:rPr>
              <a:t>Technical Learning Outcomes</a:t>
            </a:r>
            <a:endParaRPr lang="en-US" sz="1650" dirty="0"/>
          </a:p>
        </p:txBody>
      </p:sp>
      <p:sp>
        <p:nvSpPr>
          <p:cNvPr id="23" name="Shape 17"/>
          <p:cNvSpPr/>
          <p:nvPr/>
        </p:nvSpPr>
        <p:spPr>
          <a:xfrm>
            <a:off x="7495699" y="1937623"/>
            <a:ext cx="319088" cy="319088"/>
          </a:xfrm>
          <a:prstGeom prst="roundRect">
            <a:avLst>
              <a:gd name="adj" fmla="val 40009"/>
            </a:avLst>
          </a:prstGeom>
          <a:solidFill>
            <a:srgbClr val="E8F3E8"/>
          </a:solidFill>
          <a:ln/>
        </p:spPr>
      </p:sp>
      <p:sp>
        <p:nvSpPr>
          <p:cNvPr id="24" name="Text 18"/>
          <p:cNvSpPr/>
          <p:nvPr/>
        </p:nvSpPr>
        <p:spPr>
          <a:xfrm>
            <a:off x="7956590" y="1986320"/>
            <a:ext cx="2161580" cy="221575"/>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Full-Stack Development</a:t>
            </a:r>
            <a:endParaRPr lang="en-US" sz="1350" dirty="0"/>
          </a:p>
        </p:txBody>
      </p:sp>
      <p:sp>
        <p:nvSpPr>
          <p:cNvPr id="25" name="Text 19"/>
          <p:cNvSpPr/>
          <p:nvPr/>
        </p:nvSpPr>
        <p:spPr>
          <a:xfrm>
            <a:off x="7956590" y="2349698"/>
            <a:ext cx="3852029" cy="680442"/>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Gained comprehensive experience building integrated frontend and backend systems with modern frameworks.</a:t>
            </a:r>
            <a:endParaRPr lang="en-US" sz="1100" dirty="0"/>
          </a:p>
        </p:txBody>
      </p:sp>
      <p:sp>
        <p:nvSpPr>
          <p:cNvPr id="26" name="Shape 20"/>
          <p:cNvSpPr/>
          <p:nvPr/>
        </p:nvSpPr>
        <p:spPr>
          <a:xfrm>
            <a:off x="7495699" y="3313748"/>
            <a:ext cx="319088" cy="319088"/>
          </a:xfrm>
          <a:prstGeom prst="roundRect">
            <a:avLst>
              <a:gd name="adj" fmla="val 40009"/>
            </a:avLst>
          </a:prstGeom>
          <a:solidFill>
            <a:srgbClr val="E8F3E8"/>
          </a:solidFill>
          <a:ln/>
        </p:spPr>
      </p:sp>
      <p:sp>
        <p:nvSpPr>
          <p:cNvPr id="27" name="Text 21"/>
          <p:cNvSpPr/>
          <p:nvPr/>
        </p:nvSpPr>
        <p:spPr>
          <a:xfrm>
            <a:off x="7956590" y="3362444"/>
            <a:ext cx="2317790" cy="221575"/>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API Integration Expertise</a:t>
            </a:r>
            <a:endParaRPr lang="en-US" sz="1350" dirty="0"/>
          </a:p>
        </p:txBody>
      </p:sp>
      <p:sp>
        <p:nvSpPr>
          <p:cNvPr id="28" name="Text 22"/>
          <p:cNvSpPr/>
          <p:nvPr/>
        </p:nvSpPr>
        <p:spPr>
          <a:xfrm>
            <a:off x="7956590" y="3725823"/>
            <a:ext cx="3852029" cy="453628"/>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Developed skills in designing RESTful APIs and managing secure data communication between services.</a:t>
            </a:r>
            <a:endParaRPr lang="en-US" sz="1100" dirty="0"/>
          </a:p>
        </p:txBody>
      </p:sp>
      <p:sp>
        <p:nvSpPr>
          <p:cNvPr id="29" name="Shape 23"/>
          <p:cNvSpPr/>
          <p:nvPr/>
        </p:nvSpPr>
        <p:spPr>
          <a:xfrm>
            <a:off x="7495699" y="4463058"/>
            <a:ext cx="319088" cy="319088"/>
          </a:xfrm>
          <a:prstGeom prst="roundRect">
            <a:avLst>
              <a:gd name="adj" fmla="val 40009"/>
            </a:avLst>
          </a:prstGeom>
          <a:solidFill>
            <a:srgbClr val="E8F3E8"/>
          </a:solidFill>
          <a:ln/>
        </p:spPr>
      </p:sp>
      <p:sp>
        <p:nvSpPr>
          <p:cNvPr id="30" name="Text 24"/>
          <p:cNvSpPr/>
          <p:nvPr/>
        </p:nvSpPr>
        <p:spPr>
          <a:xfrm>
            <a:off x="7956590" y="4511754"/>
            <a:ext cx="2612946" cy="221575"/>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Cloud Database Management</a:t>
            </a:r>
            <a:endParaRPr lang="en-US" sz="1350" dirty="0"/>
          </a:p>
        </p:txBody>
      </p:sp>
      <p:sp>
        <p:nvSpPr>
          <p:cNvPr id="31" name="Text 25"/>
          <p:cNvSpPr/>
          <p:nvPr/>
        </p:nvSpPr>
        <p:spPr>
          <a:xfrm>
            <a:off x="7956590" y="4875133"/>
            <a:ext cx="3852029" cy="680442"/>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Mastered cloud-based database implementation, including security, scaling, and real-time data synchronisation.</a:t>
            </a:r>
            <a:endParaRPr lang="en-US" sz="1100" dirty="0"/>
          </a:p>
        </p:txBody>
      </p:sp>
      <p:sp>
        <p:nvSpPr>
          <p:cNvPr id="32" name="Shape 26"/>
          <p:cNvSpPr/>
          <p:nvPr/>
        </p:nvSpPr>
        <p:spPr>
          <a:xfrm>
            <a:off x="7495699" y="5839182"/>
            <a:ext cx="319088" cy="319088"/>
          </a:xfrm>
          <a:prstGeom prst="roundRect">
            <a:avLst>
              <a:gd name="adj" fmla="val 40009"/>
            </a:avLst>
          </a:prstGeom>
          <a:solidFill>
            <a:srgbClr val="E8F3E8"/>
          </a:solidFill>
          <a:ln/>
        </p:spPr>
      </p:sp>
      <p:sp>
        <p:nvSpPr>
          <p:cNvPr id="33" name="Text 27"/>
          <p:cNvSpPr/>
          <p:nvPr/>
        </p:nvSpPr>
        <p:spPr>
          <a:xfrm>
            <a:off x="7956590" y="5887879"/>
            <a:ext cx="2505551" cy="221575"/>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Version Control Proficiency</a:t>
            </a:r>
            <a:endParaRPr lang="en-US" sz="1350" dirty="0"/>
          </a:p>
        </p:txBody>
      </p:sp>
      <p:sp>
        <p:nvSpPr>
          <p:cNvPr id="34" name="Text 28"/>
          <p:cNvSpPr/>
          <p:nvPr/>
        </p:nvSpPr>
        <p:spPr>
          <a:xfrm>
            <a:off x="7956590" y="6251258"/>
            <a:ext cx="3852029" cy="453628"/>
          </a:xfrm>
          <a:prstGeom prst="rect">
            <a:avLst/>
          </a:prstGeom>
          <a:noFill/>
          <a:ln/>
        </p:spPr>
        <p:txBody>
          <a:bodyPr wrap="square" lIns="0" tIns="0" rIns="0" bIns="0" rtlCol="0" anchor="t"/>
          <a:lstStyle/>
          <a:p>
            <a:pPr algn="l" indent="0" marL="0">
              <a:lnSpc>
                <a:spcPts val="1750"/>
              </a:lnSpc>
              <a:buNone/>
            </a:pPr>
            <a:r>
              <a:rPr lang="en-US" sz="1100" dirty="0">
                <a:solidFill>
                  <a:srgbClr val="405449"/>
                </a:solidFill>
                <a:latin typeface="Nobile" pitchFamily="34" charset="0"/>
                <a:ea typeface="Nobile" pitchFamily="34" charset="-122"/>
                <a:cs typeface="Nobile" pitchFamily="34" charset="-120"/>
              </a:rPr>
              <a:t>Utilised GitHub for collaborative development, code management, and deployment workflows.</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2026-01-12T16:02:59Z</dcterms:created>
  <dcterms:modified xsi:type="dcterms:W3CDTF">2026-01-12T16:02:59Z</dcterms:modified>
</cp:coreProperties>
</file>